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37"/>
  </p:notesMasterIdLst>
  <p:sldIdLst>
    <p:sldId id="256" r:id="rId2"/>
    <p:sldId id="258" r:id="rId3"/>
    <p:sldId id="259" r:id="rId4"/>
    <p:sldId id="294" r:id="rId5"/>
    <p:sldId id="295" r:id="rId6"/>
    <p:sldId id="299" r:id="rId7"/>
    <p:sldId id="301" r:id="rId8"/>
    <p:sldId id="302" r:id="rId9"/>
    <p:sldId id="304" r:id="rId10"/>
    <p:sldId id="303" r:id="rId11"/>
    <p:sldId id="305" r:id="rId12"/>
    <p:sldId id="306" r:id="rId13"/>
    <p:sldId id="308" r:id="rId14"/>
    <p:sldId id="309" r:id="rId15"/>
    <p:sldId id="283" r:id="rId16"/>
    <p:sldId id="261" r:id="rId17"/>
    <p:sldId id="322" r:id="rId18"/>
    <p:sldId id="313" r:id="rId19"/>
    <p:sldId id="324" r:id="rId20"/>
    <p:sldId id="311" r:id="rId21"/>
    <p:sldId id="312" r:id="rId22"/>
    <p:sldId id="314" r:id="rId23"/>
    <p:sldId id="315" r:id="rId24"/>
    <p:sldId id="317" r:id="rId25"/>
    <p:sldId id="318" r:id="rId26"/>
    <p:sldId id="319" r:id="rId27"/>
    <p:sldId id="320" r:id="rId28"/>
    <p:sldId id="330" r:id="rId29"/>
    <p:sldId id="328" r:id="rId30"/>
    <p:sldId id="316" r:id="rId31"/>
    <p:sldId id="327" r:id="rId32"/>
    <p:sldId id="325" r:id="rId33"/>
    <p:sldId id="326" r:id="rId34"/>
    <p:sldId id="331" r:id="rId35"/>
    <p:sldId id="332" r:id="rId36"/>
  </p:sldIdLst>
  <p:sldSz cx="12192000" cy="6858000"/>
  <p:notesSz cx="6735763" cy="9866313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横尾 邦行" initials="横尾" lastIdx="0" clrIdx="0">
    <p:extLst>
      <p:ext uri="{19B8F6BF-5375-455C-9EA6-DF929625EA0E}">
        <p15:presenceInfo xmlns:p15="http://schemas.microsoft.com/office/powerpoint/2012/main" userId="横尾 邦行" providerId="None"/>
      </p:ext>
    </p:extLst>
  </p:cmAuthor>
  <p:cmAuthor id="2" name="003220　天野 水月" initials="0水" lastIdx="1" clrIdx="1">
    <p:extLst>
      <p:ext uri="{19B8F6BF-5375-455C-9EA6-DF929625EA0E}">
        <p15:presenceInfo xmlns:p15="http://schemas.microsoft.com/office/powerpoint/2012/main" userId="003220　天野 水月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C3BA"/>
    <a:srgbClr val="17BBA7"/>
    <a:srgbClr val="21C9A1"/>
    <a:srgbClr val="40E0BA"/>
    <a:srgbClr val="F141AE"/>
    <a:srgbClr val="F13DAC"/>
    <a:srgbClr val="EF29A4"/>
    <a:srgbClr val="F73BEE"/>
    <a:srgbClr val="FF6161"/>
    <a:srgbClr val="C571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淡色スタイル 1 - アクセント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間スタイル 2 - アクセント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間スタイル 2 - アクセント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中間スタイル 2 - アクセント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間スタイル 2 - アクセント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3" autoAdjust="0"/>
    <p:restoredTop sz="82128" autoAdjust="0"/>
  </p:normalViewPr>
  <p:slideViewPr>
    <p:cSldViewPr snapToGrid="0">
      <p:cViewPr varScale="1">
        <p:scale>
          <a:sx n="69" d="100"/>
          <a:sy n="69" d="100"/>
        </p:scale>
        <p:origin x="37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20B0BA-140F-4E20-84F8-452F8C48A9DA}" type="doc">
      <dgm:prSet loTypeId="urn:microsoft.com/office/officeart/2005/8/layout/vProcess5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kumimoji="1" lang="ja-JP" altLang="en-US"/>
        </a:p>
      </dgm:t>
    </dgm:pt>
    <dgm:pt modelId="{3BDA8113-EB90-4AC5-B84B-50F7ED1C1FCF}">
      <dgm:prSet phldrT="[テキスト]"/>
      <dgm:spPr/>
      <dgm:t>
        <a:bodyPr/>
        <a:lstStyle/>
        <a:p>
          <a:r>
            <a:rPr kumimoji="1" lang="en-US" altLang="ja-JP" dirty="0"/>
            <a:t>Index Pattern </a:t>
          </a:r>
          <a:endParaRPr kumimoji="1" lang="ja-JP" altLang="en-US" dirty="0"/>
        </a:p>
      </dgm:t>
    </dgm:pt>
    <dgm:pt modelId="{BABD545C-9757-4154-98B9-49962B8017B1}" type="parTrans" cxnId="{20F5F38D-5E25-4CAA-B4A0-A6599AE40EC4}">
      <dgm:prSet/>
      <dgm:spPr/>
      <dgm:t>
        <a:bodyPr/>
        <a:lstStyle/>
        <a:p>
          <a:endParaRPr kumimoji="1" lang="ja-JP" altLang="en-US"/>
        </a:p>
      </dgm:t>
    </dgm:pt>
    <dgm:pt modelId="{64F2C5BB-98E4-4F70-869B-A62A1F5CA7C6}" type="sibTrans" cxnId="{20F5F38D-5E25-4CAA-B4A0-A6599AE40EC4}">
      <dgm:prSet/>
      <dgm:spPr/>
      <dgm:t>
        <a:bodyPr/>
        <a:lstStyle/>
        <a:p>
          <a:endParaRPr kumimoji="1" lang="ja-JP" altLang="en-US"/>
        </a:p>
      </dgm:t>
    </dgm:pt>
    <dgm:pt modelId="{451CFDC0-F9CE-4E5F-BF88-E4CEDE4A6A20}">
      <dgm:prSet phldrT="[テキスト]"/>
      <dgm:spPr/>
      <dgm:t>
        <a:bodyPr/>
        <a:lstStyle/>
        <a:p>
          <a:r>
            <a:rPr kumimoji="1" lang="ja-JP" altLang="en-US" dirty="0"/>
            <a:t>対象となるデータの取得先を定義する</a:t>
          </a:r>
        </a:p>
      </dgm:t>
    </dgm:pt>
    <dgm:pt modelId="{17B105ED-0C4E-4084-9AA0-29AB82731454}" type="parTrans" cxnId="{0E398D74-FA3A-4BAD-98A7-0C507E5C6E2F}">
      <dgm:prSet/>
      <dgm:spPr/>
      <dgm:t>
        <a:bodyPr/>
        <a:lstStyle/>
        <a:p>
          <a:endParaRPr kumimoji="1" lang="ja-JP" altLang="en-US"/>
        </a:p>
      </dgm:t>
    </dgm:pt>
    <dgm:pt modelId="{F79781B2-6ED6-41C5-9420-348D26868101}" type="sibTrans" cxnId="{0E398D74-FA3A-4BAD-98A7-0C507E5C6E2F}">
      <dgm:prSet/>
      <dgm:spPr/>
      <dgm:t>
        <a:bodyPr/>
        <a:lstStyle/>
        <a:p>
          <a:endParaRPr kumimoji="1" lang="ja-JP" altLang="en-US"/>
        </a:p>
      </dgm:t>
    </dgm:pt>
    <dgm:pt modelId="{CC46F378-28BB-4AED-B262-12B61D9E6767}">
      <dgm:prSet phldrT="[テキスト]"/>
      <dgm:spPr/>
      <dgm:t>
        <a:bodyPr/>
        <a:lstStyle/>
        <a:p>
          <a:r>
            <a:rPr kumimoji="1" lang="en-US" altLang="ja-JP" dirty="0"/>
            <a:t>Discover</a:t>
          </a:r>
          <a:r>
            <a:rPr kumimoji="1" lang="ja-JP" altLang="en-US" dirty="0"/>
            <a:t>インターフェース</a:t>
          </a:r>
        </a:p>
      </dgm:t>
    </dgm:pt>
    <dgm:pt modelId="{53F8169E-646A-4D77-8199-F69F3129BC4E}" type="parTrans" cxnId="{FFDBD42E-D1EF-4182-9582-436E550DD5E6}">
      <dgm:prSet/>
      <dgm:spPr/>
      <dgm:t>
        <a:bodyPr/>
        <a:lstStyle/>
        <a:p>
          <a:endParaRPr kumimoji="1" lang="ja-JP" altLang="en-US"/>
        </a:p>
      </dgm:t>
    </dgm:pt>
    <dgm:pt modelId="{E0C92950-54F1-4A5A-9266-0D3736073F64}" type="sibTrans" cxnId="{FFDBD42E-D1EF-4182-9582-436E550DD5E6}">
      <dgm:prSet/>
      <dgm:spPr/>
      <dgm:t>
        <a:bodyPr/>
        <a:lstStyle/>
        <a:p>
          <a:endParaRPr kumimoji="1" lang="ja-JP" altLang="en-US"/>
        </a:p>
      </dgm:t>
    </dgm:pt>
    <dgm:pt modelId="{DB4CE1E3-D086-4BEF-9039-EF455D331FAE}">
      <dgm:prSet phldrT="[テキスト]"/>
      <dgm:spPr/>
      <dgm:t>
        <a:bodyPr/>
        <a:lstStyle/>
        <a:p>
          <a:r>
            <a:rPr kumimoji="1" lang="ja-JP" altLang="en-US" dirty="0"/>
            <a:t>ざっくりデータを探索する</a:t>
          </a:r>
        </a:p>
      </dgm:t>
    </dgm:pt>
    <dgm:pt modelId="{B6E8D9F5-3B34-485F-B280-E6DEC0A05906}" type="parTrans" cxnId="{4D5A6858-00ED-47A3-8BA4-CA9D6672346C}">
      <dgm:prSet/>
      <dgm:spPr/>
      <dgm:t>
        <a:bodyPr/>
        <a:lstStyle/>
        <a:p>
          <a:endParaRPr kumimoji="1" lang="ja-JP" altLang="en-US"/>
        </a:p>
      </dgm:t>
    </dgm:pt>
    <dgm:pt modelId="{24BFB819-8748-4C1A-B7ED-736B7159AAA4}" type="sibTrans" cxnId="{4D5A6858-00ED-47A3-8BA4-CA9D6672346C}">
      <dgm:prSet/>
      <dgm:spPr/>
      <dgm:t>
        <a:bodyPr/>
        <a:lstStyle/>
        <a:p>
          <a:endParaRPr kumimoji="1" lang="ja-JP" altLang="en-US"/>
        </a:p>
      </dgm:t>
    </dgm:pt>
    <dgm:pt modelId="{7EEA1586-49ED-4039-95DA-B2254E467168}">
      <dgm:prSet phldrT="[テキスト]"/>
      <dgm:spPr/>
      <dgm:t>
        <a:bodyPr/>
        <a:lstStyle/>
        <a:p>
          <a:r>
            <a:rPr kumimoji="1" lang="en-US" altLang="ja-JP" dirty="0"/>
            <a:t>Visualize</a:t>
          </a:r>
          <a:endParaRPr kumimoji="1" lang="ja-JP" altLang="en-US" dirty="0"/>
        </a:p>
      </dgm:t>
    </dgm:pt>
    <dgm:pt modelId="{DFAFD40E-4FD6-4548-8AF7-7DDD4FBF2D08}" type="parTrans" cxnId="{536A752F-1602-4B1B-ABFF-3BAFF22548D0}">
      <dgm:prSet/>
      <dgm:spPr/>
      <dgm:t>
        <a:bodyPr/>
        <a:lstStyle/>
        <a:p>
          <a:endParaRPr kumimoji="1" lang="ja-JP" altLang="en-US"/>
        </a:p>
      </dgm:t>
    </dgm:pt>
    <dgm:pt modelId="{EEE60E28-AD7A-45BA-BE21-97B97ECFF248}" type="sibTrans" cxnId="{536A752F-1602-4B1B-ABFF-3BAFF22548D0}">
      <dgm:prSet/>
      <dgm:spPr/>
      <dgm:t>
        <a:bodyPr/>
        <a:lstStyle/>
        <a:p>
          <a:endParaRPr kumimoji="1" lang="ja-JP" altLang="en-US"/>
        </a:p>
      </dgm:t>
    </dgm:pt>
    <dgm:pt modelId="{284D7485-9E43-4E4F-8586-1E48790D3D98}">
      <dgm:prSet phldrT="[テキスト]"/>
      <dgm:spPr/>
      <dgm:t>
        <a:bodyPr/>
        <a:lstStyle/>
        <a:p>
          <a:r>
            <a:rPr kumimoji="1" lang="ja-JP" altLang="en-US" dirty="0"/>
            <a:t>グラフを作成する</a:t>
          </a:r>
        </a:p>
      </dgm:t>
    </dgm:pt>
    <dgm:pt modelId="{508C5C1E-BA95-41C1-BB61-0C2A634537CF}" type="parTrans" cxnId="{E53D8820-930A-4408-ADC4-DB8E3ACEDA9F}">
      <dgm:prSet/>
      <dgm:spPr/>
      <dgm:t>
        <a:bodyPr/>
        <a:lstStyle/>
        <a:p>
          <a:endParaRPr kumimoji="1" lang="ja-JP" altLang="en-US"/>
        </a:p>
      </dgm:t>
    </dgm:pt>
    <dgm:pt modelId="{F39B1E2B-8F4F-4DCF-BA40-8D1694F8C0D3}" type="sibTrans" cxnId="{E53D8820-930A-4408-ADC4-DB8E3ACEDA9F}">
      <dgm:prSet/>
      <dgm:spPr/>
      <dgm:t>
        <a:bodyPr/>
        <a:lstStyle/>
        <a:p>
          <a:endParaRPr kumimoji="1" lang="ja-JP" altLang="en-US"/>
        </a:p>
      </dgm:t>
    </dgm:pt>
    <dgm:pt modelId="{16AE54F8-CB14-4AE7-8A68-F56EE771E3BE}">
      <dgm:prSet phldrT="[テキスト]"/>
      <dgm:spPr/>
      <dgm:t>
        <a:bodyPr/>
        <a:lstStyle/>
        <a:p>
          <a:r>
            <a:rPr kumimoji="1" lang="en-US" altLang="ja-JP" dirty="0"/>
            <a:t>Dashboard</a:t>
          </a:r>
          <a:endParaRPr kumimoji="1" lang="ja-JP" altLang="en-US" dirty="0"/>
        </a:p>
      </dgm:t>
    </dgm:pt>
    <dgm:pt modelId="{7A8EBD4A-EC9A-4D5F-B4F0-135706F4E556}" type="parTrans" cxnId="{B190C030-0EC5-4814-AA3C-D18C0880D69A}">
      <dgm:prSet/>
      <dgm:spPr/>
      <dgm:t>
        <a:bodyPr/>
        <a:lstStyle/>
        <a:p>
          <a:endParaRPr kumimoji="1" lang="ja-JP" altLang="en-US"/>
        </a:p>
      </dgm:t>
    </dgm:pt>
    <dgm:pt modelId="{B55B7B1F-ED9D-4108-B9BB-805F09D45D93}" type="sibTrans" cxnId="{B190C030-0EC5-4814-AA3C-D18C0880D69A}">
      <dgm:prSet/>
      <dgm:spPr/>
      <dgm:t>
        <a:bodyPr/>
        <a:lstStyle/>
        <a:p>
          <a:endParaRPr kumimoji="1" lang="ja-JP" altLang="en-US"/>
        </a:p>
      </dgm:t>
    </dgm:pt>
    <dgm:pt modelId="{34A138A5-E0C7-4CBD-84DD-E93DEB141EC7}">
      <dgm:prSet phldrT="[テキスト]"/>
      <dgm:spPr/>
      <dgm:t>
        <a:bodyPr/>
        <a:lstStyle/>
        <a:p>
          <a:r>
            <a:rPr kumimoji="1" lang="ja-JP" altLang="en-US" dirty="0"/>
            <a:t>複数のグラフを一つの画面に集約する</a:t>
          </a:r>
        </a:p>
      </dgm:t>
    </dgm:pt>
    <dgm:pt modelId="{C650D841-B205-4152-85B7-AC9FA23DB183}" type="parTrans" cxnId="{E50E39E7-1CDE-4004-986C-AA149D93DD48}">
      <dgm:prSet/>
      <dgm:spPr/>
      <dgm:t>
        <a:bodyPr/>
        <a:lstStyle/>
        <a:p>
          <a:endParaRPr kumimoji="1" lang="ja-JP" altLang="en-US"/>
        </a:p>
      </dgm:t>
    </dgm:pt>
    <dgm:pt modelId="{269E69F7-03D9-479B-9835-C73B2CA99C55}" type="sibTrans" cxnId="{E50E39E7-1CDE-4004-986C-AA149D93DD48}">
      <dgm:prSet/>
      <dgm:spPr/>
      <dgm:t>
        <a:bodyPr/>
        <a:lstStyle/>
        <a:p>
          <a:endParaRPr kumimoji="1" lang="ja-JP" altLang="en-US"/>
        </a:p>
      </dgm:t>
    </dgm:pt>
    <dgm:pt modelId="{A723749E-81A5-4C43-9E0F-203424A395AD}" type="pres">
      <dgm:prSet presAssocID="{C820B0BA-140F-4E20-84F8-452F8C48A9DA}" presName="outerComposite" presStyleCnt="0">
        <dgm:presLayoutVars>
          <dgm:chMax val="5"/>
          <dgm:dir/>
          <dgm:resizeHandles val="exact"/>
        </dgm:presLayoutVars>
      </dgm:prSet>
      <dgm:spPr/>
    </dgm:pt>
    <dgm:pt modelId="{F5FB6E90-FB7E-414E-9F78-3C972451E1A4}" type="pres">
      <dgm:prSet presAssocID="{C820B0BA-140F-4E20-84F8-452F8C48A9DA}" presName="dummyMaxCanvas" presStyleCnt="0">
        <dgm:presLayoutVars/>
      </dgm:prSet>
      <dgm:spPr/>
    </dgm:pt>
    <dgm:pt modelId="{67D18ECF-3AB8-40D2-B592-617D80E22A79}" type="pres">
      <dgm:prSet presAssocID="{C820B0BA-140F-4E20-84F8-452F8C48A9DA}" presName="FourNodes_1" presStyleLbl="node1" presStyleIdx="0" presStyleCnt="4">
        <dgm:presLayoutVars>
          <dgm:bulletEnabled val="1"/>
        </dgm:presLayoutVars>
      </dgm:prSet>
      <dgm:spPr/>
    </dgm:pt>
    <dgm:pt modelId="{B042E065-F899-4C6C-BE0A-A8BCFC3C26C2}" type="pres">
      <dgm:prSet presAssocID="{C820B0BA-140F-4E20-84F8-452F8C48A9DA}" presName="FourNodes_2" presStyleLbl="node1" presStyleIdx="1" presStyleCnt="4">
        <dgm:presLayoutVars>
          <dgm:bulletEnabled val="1"/>
        </dgm:presLayoutVars>
      </dgm:prSet>
      <dgm:spPr/>
    </dgm:pt>
    <dgm:pt modelId="{36CB95EC-D83C-4DE3-ADF8-65D5BD690674}" type="pres">
      <dgm:prSet presAssocID="{C820B0BA-140F-4E20-84F8-452F8C48A9DA}" presName="FourNodes_3" presStyleLbl="node1" presStyleIdx="2" presStyleCnt="4">
        <dgm:presLayoutVars>
          <dgm:bulletEnabled val="1"/>
        </dgm:presLayoutVars>
      </dgm:prSet>
      <dgm:spPr/>
    </dgm:pt>
    <dgm:pt modelId="{D1D64DD9-64D8-4263-8E26-21DE85410AC1}" type="pres">
      <dgm:prSet presAssocID="{C820B0BA-140F-4E20-84F8-452F8C48A9DA}" presName="FourNodes_4" presStyleLbl="node1" presStyleIdx="3" presStyleCnt="4">
        <dgm:presLayoutVars>
          <dgm:bulletEnabled val="1"/>
        </dgm:presLayoutVars>
      </dgm:prSet>
      <dgm:spPr/>
    </dgm:pt>
    <dgm:pt modelId="{D65DE025-4E94-45CB-B732-4C70C383E5A9}" type="pres">
      <dgm:prSet presAssocID="{C820B0BA-140F-4E20-84F8-452F8C48A9DA}" presName="FourConn_1-2" presStyleLbl="fgAccFollowNode1" presStyleIdx="0" presStyleCnt="3">
        <dgm:presLayoutVars>
          <dgm:bulletEnabled val="1"/>
        </dgm:presLayoutVars>
      </dgm:prSet>
      <dgm:spPr/>
    </dgm:pt>
    <dgm:pt modelId="{EA81027D-14F1-4F53-A163-EC94F6E949FF}" type="pres">
      <dgm:prSet presAssocID="{C820B0BA-140F-4E20-84F8-452F8C48A9DA}" presName="FourConn_2-3" presStyleLbl="fgAccFollowNode1" presStyleIdx="1" presStyleCnt="3">
        <dgm:presLayoutVars>
          <dgm:bulletEnabled val="1"/>
        </dgm:presLayoutVars>
      </dgm:prSet>
      <dgm:spPr/>
    </dgm:pt>
    <dgm:pt modelId="{CC968BEC-81A1-461E-920C-98BBFB1F26F9}" type="pres">
      <dgm:prSet presAssocID="{C820B0BA-140F-4E20-84F8-452F8C48A9DA}" presName="FourConn_3-4" presStyleLbl="fgAccFollowNode1" presStyleIdx="2" presStyleCnt="3">
        <dgm:presLayoutVars>
          <dgm:bulletEnabled val="1"/>
        </dgm:presLayoutVars>
      </dgm:prSet>
      <dgm:spPr/>
    </dgm:pt>
    <dgm:pt modelId="{B7530EA8-50C4-4831-93FA-032F3411063B}" type="pres">
      <dgm:prSet presAssocID="{C820B0BA-140F-4E20-84F8-452F8C48A9DA}" presName="FourNodes_1_text" presStyleLbl="node1" presStyleIdx="3" presStyleCnt="4">
        <dgm:presLayoutVars>
          <dgm:bulletEnabled val="1"/>
        </dgm:presLayoutVars>
      </dgm:prSet>
      <dgm:spPr/>
    </dgm:pt>
    <dgm:pt modelId="{B0368916-5192-4317-AA4C-23F00628A39B}" type="pres">
      <dgm:prSet presAssocID="{C820B0BA-140F-4E20-84F8-452F8C48A9DA}" presName="FourNodes_2_text" presStyleLbl="node1" presStyleIdx="3" presStyleCnt="4">
        <dgm:presLayoutVars>
          <dgm:bulletEnabled val="1"/>
        </dgm:presLayoutVars>
      </dgm:prSet>
      <dgm:spPr/>
    </dgm:pt>
    <dgm:pt modelId="{AC4F4738-FA25-4D99-A3E8-92143DC3A8AB}" type="pres">
      <dgm:prSet presAssocID="{C820B0BA-140F-4E20-84F8-452F8C48A9DA}" presName="FourNodes_3_text" presStyleLbl="node1" presStyleIdx="3" presStyleCnt="4">
        <dgm:presLayoutVars>
          <dgm:bulletEnabled val="1"/>
        </dgm:presLayoutVars>
      </dgm:prSet>
      <dgm:spPr/>
    </dgm:pt>
    <dgm:pt modelId="{5B2DBF6D-A46B-41F8-93E6-E6F513195F9C}" type="pres">
      <dgm:prSet presAssocID="{C820B0BA-140F-4E20-84F8-452F8C48A9DA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84D52B07-801C-4450-9089-002BB5941EC7}" type="presOf" srcId="{EEE60E28-AD7A-45BA-BE21-97B97ECFF248}" destId="{CC968BEC-81A1-461E-920C-98BBFB1F26F9}" srcOrd="0" destOrd="0" presId="urn:microsoft.com/office/officeart/2005/8/layout/vProcess5"/>
    <dgm:cxn modelId="{2101AB08-F4D4-45F7-805F-1D3AADABC666}" type="presOf" srcId="{CC46F378-28BB-4AED-B262-12B61D9E6767}" destId="{B0368916-5192-4317-AA4C-23F00628A39B}" srcOrd="1" destOrd="0" presId="urn:microsoft.com/office/officeart/2005/8/layout/vProcess5"/>
    <dgm:cxn modelId="{EE56210A-C375-495F-95AF-CC717B2CC43B}" type="presOf" srcId="{451CFDC0-F9CE-4E5F-BF88-E4CEDE4A6A20}" destId="{B7530EA8-50C4-4831-93FA-032F3411063B}" srcOrd="1" destOrd="1" presId="urn:microsoft.com/office/officeart/2005/8/layout/vProcess5"/>
    <dgm:cxn modelId="{00F9EA16-D3C4-4FAB-A1CF-AE2EDC29535D}" type="presOf" srcId="{34A138A5-E0C7-4CBD-84DD-E93DEB141EC7}" destId="{5B2DBF6D-A46B-41F8-93E6-E6F513195F9C}" srcOrd="1" destOrd="1" presId="urn:microsoft.com/office/officeart/2005/8/layout/vProcess5"/>
    <dgm:cxn modelId="{E99DB51D-D0C5-4BA2-B1F1-D544C9260736}" type="presOf" srcId="{16AE54F8-CB14-4AE7-8A68-F56EE771E3BE}" destId="{5B2DBF6D-A46B-41F8-93E6-E6F513195F9C}" srcOrd="1" destOrd="0" presId="urn:microsoft.com/office/officeart/2005/8/layout/vProcess5"/>
    <dgm:cxn modelId="{E53D8820-930A-4408-ADC4-DB8E3ACEDA9F}" srcId="{7EEA1586-49ED-4039-95DA-B2254E467168}" destId="{284D7485-9E43-4E4F-8586-1E48790D3D98}" srcOrd="0" destOrd="0" parTransId="{508C5C1E-BA95-41C1-BB61-0C2A634537CF}" sibTransId="{F39B1E2B-8F4F-4DCF-BA40-8D1694F8C0D3}"/>
    <dgm:cxn modelId="{CF956B22-2A2F-43CE-B45A-5432AB2AEE1B}" type="presOf" srcId="{3BDA8113-EB90-4AC5-B84B-50F7ED1C1FCF}" destId="{B7530EA8-50C4-4831-93FA-032F3411063B}" srcOrd="1" destOrd="0" presId="urn:microsoft.com/office/officeart/2005/8/layout/vProcess5"/>
    <dgm:cxn modelId="{FBE8ED29-B06B-498C-9A24-4502163A162B}" type="presOf" srcId="{451CFDC0-F9CE-4E5F-BF88-E4CEDE4A6A20}" destId="{67D18ECF-3AB8-40D2-B592-617D80E22A79}" srcOrd="0" destOrd="1" presId="urn:microsoft.com/office/officeart/2005/8/layout/vProcess5"/>
    <dgm:cxn modelId="{FFDBD42E-D1EF-4182-9582-436E550DD5E6}" srcId="{C820B0BA-140F-4E20-84F8-452F8C48A9DA}" destId="{CC46F378-28BB-4AED-B262-12B61D9E6767}" srcOrd="1" destOrd="0" parTransId="{53F8169E-646A-4D77-8199-F69F3129BC4E}" sibTransId="{E0C92950-54F1-4A5A-9266-0D3736073F64}"/>
    <dgm:cxn modelId="{536A752F-1602-4B1B-ABFF-3BAFF22548D0}" srcId="{C820B0BA-140F-4E20-84F8-452F8C48A9DA}" destId="{7EEA1586-49ED-4039-95DA-B2254E467168}" srcOrd="2" destOrd="0" parTransId="{DFAFD40E-4FD6-4548-8AF7-7DDD4FBF2D08}" sibTransId="{EEE60E28-AD7A-45BA-BE21-97B97ECFF248}"/>
    <dgm:cxn modelId="{B190C030-0EC5-4814-AA3C-D18C0880D69A}" srcId="{C820B0BA-140F-4E20-84F8-452F8C48A9DA}" destId="{16AE54F8-CB14-4AE7-8A68-F56EE771E3BE}" srcOrd="3" destOrd="0" parTransId="{7A8EBD4A-EC9A-4D5F-B4F0-135706F4E556}" sibTransId="{B55B7B1F-ED9D-4108-B9BB-805F09D45D93}"/>
    <dgm:cxn modelId="{67C72D5D-A445-4DE6-B0E8-1BD358247CBB}" type="presOf" srcId="{16AE54F8-CB14-4AE7-8A68-F56EE771E3BE}" destId="{D1D64DD9-64D8-4263-8E26-21DE85410AC1}" srcOrd="0" destOrd="0" presId="urn:microsoft.com/office/officeart/2005/8/layout/vProcess5"/>
    <dgm:cxn modelId="{BF952042-D1F1-4298-BC99-D16A34F1FD90}" type="presOf" srcId="{DB4CE1E3-D086-4BEF-9039-EF455D331FAE}" destId="{B042E065-F899-4C6C-BE0A-A8BCFC3C26C2}" srcOrd="0" destOrd="1" presId="urn:microsoft.com/office/officeart/2005/8/layout/vProcess5"/>
    <dgm:cxn modelId="{24964B42-BD59-4349-9686-E934D9347B10}" type="presOf" srcId="{7EEA1586-49ED-4039-95DA-B2254E467168}" destId="{AC4F4738-FA25-4D99-A3E8-92143DC3A8AB}" srcOrd="1" destOrd="0" presId="urn:microsoft.com/office/officeart/2005/8/layout/vProcess5"/>
    <dgm:cxn modelId="{FBFDBD46-8DB1-4500-8CAD-E31AA97DA0DB}" type="presOf" srcId="{7EEA1586-49ED-4039-95DA-B2254E467168}" destId="{36CB95EC-D83C-4DE3-ADF8-65D5BD690674}" srcOrd="0" destOrd="0" presId="urn:microsoft.com/office/officeart/2005/8/layout/vProcess5"/>
    <dgm:cxn modelId="{A8603C6A-513D-4F0F-8318-BECF8D1C3140}" type="presOf" srcId="{34A138A5-E0C7-4CBD-84DD-E93DEB141EC7}" destId="{D1D64DD9-64D8-4263-8E26-21DE85410AC1}" srcOrd="0" destOrd="1" presId="urn:microsoft.com/office/officeart/2005/8/layout/vProcess5"/>
    <dgm:cxn modelId="{0E398D74-FA3A-4BAD-98A7-0C507E5C6E2F}" srcId="{3BDA8113-EB90-4AC5-B84B-50F7ED1C1FCF}" destId="{451CFDC0-F9CE-4E5F-BF88-E4CEDE4A6A20}" srcOrd="0" destOrd="0" parTransId="{17B105ED-0C4E-4084-9AA0-29AB82731454}" sibTransId="{F79781B2-6ED6-41C5-9420-348D26868101}"/>
    <dgm:cxn modelId="{22329157-55AC-47F6-B625-9CD26B06376B}" type="presOf" srcId="{3BDA8113-EB90-4AC5-B84B-50F7ED1C1FCF}" destId="{67D18ECF-3AB8-40D2-B592-617D80E22A79}" srcOrd="0" destOrd="0" presId="urn:microsoft.com/office/officeart/2005/8/layout/vProcess5"/>
    <dgm:cxn modelId="{4D5A6858-00ED-47A3-8BA4-CA9D6672346C}" srcId="{CC46F378-28BB-4AED-B262-12B61D9E6767}" destId="{DB4CE1E3-D086-4BEF-9039-EF455D331FAE}" srcOrd="0" destOrd="0" parTransId="{B6E8D9F5-3B34-485F-B280-E6DEC0A05906}" sibTransId="{24BFB819-8748-4C1A-B7ED-736B7159AAA4}"/>
    <dgm:cxn modelId="{7C90875A-4EE4-4BEE-87B5-F9CEBF00CFAD}" type="presOf" srcId="{CC46F378-28BB-4AED-B262-12B61D9E6767}" destId="{B042E065-F899-4C6C-BE0A-A8BCFC3C26C2}" srcOrd="0" destOrd="0" presId="urn:microsoft.com/office/officeart/2005/8/layout/vProcess5"/>
    <dgm:cxn modelId="{20F5F38D-5E25-4CAA-B4A0-A6599AE40EC4}" srcId="{C820B0BA-140F-4E20-84F8-452F8C48A9DA}" destId="{3BDA8113-EB90-4AC5-B84B-50F7ED1C1FCF}" srcOrd="0" destOrd="0" parTransId="{BABD545C-9757-4154-98B9-49962B8017B1}" sibTransId="{64F2C5BB-98E4-4F70-869B-A62A1F5CA7C6}"/>
    <dgm:cxn modelId="{FCFE109D-57CA-4A74-BB02-9E006BE7B088}" type="presOf" srcId="{284D7485-9E43-4E4F-8586-1E48790D3D98}" destId="{36CB95EC-D83C-4DE3-ADF8-65D5BD690674}" srcOrd="0" destOrd="1" presId="urn:microsoft.com/office/officeart/2005/8/layout/vProcess5"/>
    <dgm:cxn modelId="{240D1F9E-24D5-43BB-8A09-7CEA025E5BD8}" type="presOf" srcId="{64F2C5BB-98E4-4F70-869B-A62A1F5CA7C6}" destId="{D65DE025-4E94-45CB-B732-4C70C383E5A9}" srcOrd="0" destOrd="0" presId="urn:microsoft.com/office/officeart/2005/8/layout/vProcess5"/>
    <dgm:cxn modelId="{58A30DA1-9CB6-4348-8AC8-71EB6E411F70}" type="presOf" srcId="{C820B0BA-140F-4E20-84F8-452F8C48A9DA}" destId="{A723749E-81A5-4C43-9E0F-203424A395AD}" srcOrd="0" destOrd="0" presId="urn:microsoft.com/office/officeart/2005/8/layout/vProcess5"/>
    <dgm:cxn modelId="{441530B9-A396-482F-B773-7EF898AEA565}" type="presOf" srcId="{DB4CE1E3-D086-4BEF-9039-EF455D331FAE}" destId="{B0368916-5192-4317-AA4C-23F00628A39B}" srcOrd="1" destOrd="1" presId="urn:microsoft.com/office/officeart/2005/8/layout/vProcess5"/>
    <dgm:cxn modelId="{E50E39E7-1CDE-4004-986C-AA149D93DD48}" srcId="{16AE54F8-CB14-4AE7-8A68-F56EE771E3BE}" destId="{34A138A5-E0C7-4CBD-84DD-E93DEB141EC7}" srcOrd="0" destOrd="0" parTransId="{C650D841-B205-4152-85B7-AC9FA23DB183}" sibTransId="{269E69F7-03D9-479B-9835-C73B2CA99C55}"/>
    <dgm:cxn modelId="{79CD9FED-2CE9-41DA-BD2E-F36600236350}" type="presOf" srcId="{284D7485-9E43-4E4F-8586-1E48790D3D98}" destId="{AC4F4738-FA25-4D99-A3E8-92143DC3A8AB}" srcOrd="1" destOrd="1" presId="urn:microsoft.com/office/officeart/2005/8/layout/vProcess5"/>
    <dgm:cxn modelId="{8254C4F3-AEDC-42CA-923C-3339C70033DD}" type="presOf" srcId="{E0C92950-54F1-4A5A-9266-0D3736073F64}" destId="{EA81027D-14F1-4F53-A163-EC94F6E949FF}" srcOrd="0" destOrd="0" presId="urn:microsoft.com/office/officeart/2005/8/layout/vProcess5"/>
    <dgm:cxn modelId="{473B458D-8DEF-490D-B1CE-4E76AA9DBFA1}" type="presParOf" srcId="{A723749E-81A5-4C43-9E0F-203424A395AD}" destId="{F5FB6E90-FB7E-414E-9F78-3C972451E1A4}" srcOrd="0" destOrd="0" presId="urn:microsoft.com/office/officeart/2005/8/layout/vProcess5"/>
    <dgm:cxn modelId="{DFED5327-511B-4F26-B1D3-58CC49CC7D0D}" type="presParOf" srcId="{A723749E-81A5-4C43-9E0F-203424A395AD}" destId="{67D18ECF-3AB8-40D2-B592-617D80E22A79}" srcOrd="1" destOrd="0" presId="urn:microsoft.com/office/officeart/2005/8/layout/vProcess5"/>
    <dgm:cxn modelId="{9C6DED07-3816-4E1D-A65B-65B0B120EDC2}" type="presParOf" srcId="{A723749E-81A5-4C43-9E0F-203424A395AD}" destId="{B042E065-F899-4C6C-BE0A-A8BCFC3C26C2}" srcOrd="2" destOrd="0" presId="urn:microsoft.com/office/officeart/2005/8/layout/vProcess5"/>
    <dgm:cxn modelId="{09B8884C-0E70-4D2F-A8C5-805388A32A44}" type="presParOf" srcId="{A723749E-81A5-4C43-9E0F-203424A395AD}" destId="{36CB95EC-D83C-4DE3-ADF8-65D5BD690674}" srcOrd="3" destOrd="0" presId="urn:microsoft.com/office/officeart/2005/8/layout/vProcess5"/>
    <dgm:cxn modelId="{56775342-A7F6-4E99-B470-1C39382196BD}" type="presParOf" srcId="{A723749E-81A5-4C43-9E0F-203424A395AD}" destId="{D1D64DD9-64D8-4263-8E26-21DE85410AC1}" srcOrd="4" destOrd="0" presId="urn:microsoft.com/office/officeart/2005/8/layout/vProcess5"/>
    <dgm:cxn modelId="{618A47FC-9F3A-4145-80F4-C31788E3ED60}" type="presParOf" srcId="{A723749E-81A5-4C43-9E0F-203424A395AD}" destId="{D65DE025-4E94-45CB-B732-4C70C383E5A9}" srcOrd="5" destOrd="0" presId="urn:microsoft.com/office/officeart/2005/8/layout/vProcess5"/>
    <dgm:cxn modelId="{4EEB2A06-52CD-4580-9B40-C45ABC4ABA26}" type="presParOf" srcId="{A723749E-81A5-4C43-9E0F-203424A395AD}" destId="{EA81027D-14F1-4F53-A163-EC94F6E949FF}" srcOrd="6" destOrd="0" presId="urn:microsoft.com/office/officeart/2005/8/layout/vProcess5"/>
    <dgm:cxn modelId="{746B2A7A-2800-43D6-906B-443FD3D581B0}" type="presParOf" srcId="{A723749E-81A5-4C43-9E0F-203424A395AD}" destId="{CC968BEC-81A1-461E-920C-98BBFB1F26F9}" srcOrd="7" destOrd="0" presId="urn:microsoft.com/office/officeart/2005/8/layout/vProcess5"/>
    <dgm:cxn modelId="{23D2440E-7A44-418C-90AC-499E5A5751EA}" type="presParOf" srcId="{A723749E-81A5-4C43-9E0F-203424A395AD}" destId="{B7530EA8-50C4-4831-93FA-032F3411063B}" srcOrd="8" destOrd="0" presId="urn:microsoft.com/office/officeart/2005/8/layout/vProcess5"/>
    <dgm:cxn modelId="{91D42192-861A-440E-B094-52BF7ABB7A40}" type="presParOf" srcId="{A723749E-81A5-4C43-9E0F-203424A395AD}" destId="{B0368916-5192-4317-AA4C-23F00628A39B}" srcOrd="9" destOrd="0" presId="urn:microsoft.com/office/officeart/2005/8/layout/vProcess5"/>
    <dgm:cxn modelId="{2E206D19-777D-44A8-9821-975158CD5F7E}" type="presParOf" srcId="{A723749E-81A5-4C43-9E0F-203424A395AD}" destId="{AC4F4738-FA25-4D99-A3E8-92143DC3A8AB}" srcOrd="10" destOrd="0" presId="urn:microsoft.com/office/officeart/2005/8/layout/vProcess5"/>
    <dgm:cxn modelId="{782859AE-3065-48ED-AA10-9E81AB1DE75B}" type="presParOf" srcId="{A723749E-81A5-4C43-9E0F-203424A395AD}" destId="{5B2DBF6D-A46B-41F8-93E6-E6F513195F9C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18ECF-3AB8-40D2-B592-617D80E22A79}">
      <dsp:nvSpPr>
        <dsp:cNvPr id="0" name=""/>
        <dsp:cNvSpPr/>
      </dsp:nvSpPr>
      <dsp:spPr>
        <a:xfrm>
          <a:off x="0" y="0"/>
          <a:ext cx="8694420" cy="11238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1800" kern="1200" dirty="0"/>
            <a:t>Index Pattern </a:t>
          </a:r>
          <a:endParaRPr kumimoji="1" lang="ja-JP" alt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1400" kern="1200" dirty="0"/>
            <a:t>対象となるデータの取得先を定義する</a:t>
          </a:r>
        </a:p>
      </dsp:txBody>
      <dsp:txXfrm>
        <a:off x="32917" y="32917"/>
        <a:ext cx="7386691" cy="1058052"/>
      </dsp:txXfrm>
    </dsp:sp>
    <dsp:sp modelId="{B042E065-F899-4C6C-BE0A-A8BCFC3C26C2}">
      <dsp:nvSpPr>
        <dsp:cNvPr id="0" name=""/>
        <dsp:cNvSpPr/>
      </dsp:nvSpPr>
      <dsp:spPr>
        <a:xfrm>
          <a:off x="728157" y="1328229"/>
          <a:ext cx="8694420" cy="11238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1800" kern="1200" dirty="0"/>
            <a:t>Discover</a:t>
          </a:r>
          <a:r>
            <a:rPr kumimoji="1" lang="ja-JP" altLang="en-US" sz="1800" kern="1200" dirty="0"/>
            <a:t>インターフェース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1400" kern="1200" dirty="0"/>
            <a:t>ざっくりデータを探索する</a:t>
          </a:r>
        </a:p>
      </dsp:txBody>
      <dsp:txXfrm>
        <a:off x="761074" y="1361146"/>
        <a:ext cx="7169902" cy="1058052"/>
      </dsp:txXfrm>
    </dsp:sp>
    <dsp:sp modelId="{36CB95EC-D83C-4DE3-ADF8-65D5BD690674}">
      <dsp:nvSpPr>
        <dsp:cNvPr id="0" name=""/>
        <dsp:cNvSpPr/>
      </dsp:nvSpPr>
      <dsp:spPr>
        <a:xfrm>
          <a:off x="1445447" y="2656459"/>
          <a:ext cx="8694420" cy="11238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1800" kern="1200" dirty="0"/>
            <a:t>Visualize</a:t>
          </a:r>
          <a:endParaRPr kumimoji="1" lang="ja-JP" alt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1400" kern="1200" dirty="0"/>
            <a:t>グラフを作成する</a:t>
          </a:r>
        </a:p>
      </dsp:txBody>
      <dsp:txXfrm>
        <a:off x="1478364" y="2689376"/>
        <a:ext cx="7180770" cy="1058052"/>
      </dsp:txXfrm>
    </dsp:sp>
    <dsp:sp modelId="{D1D64DD9-64D8-4263-8E26-21DE85410AC1}">
      <dsp:nvSpPr>
        <dsp:cNvPr id="0" name=""/>
        <dsp:cNvSpPr/>
      </dsp:nvSpPr>
      <dsp:spPr>
        <a:xfrm>
          <a:off x="2173605" y="3984688"/>
          <a:ext cx="8694420" cy="11238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altLang="ja-JP" sz="1800" kern="1200" dirty="0"/>
            <a:t>Dashboard</a:t>
          </a:r>
          <a:endParaRPr kumimoji="1" lang="ja-JP" altLang="en-US" sz="18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1" lang="ja-JP" altLang="en-US" sz="1400" kern="1200" dirty="0"/>
            <a:t>複数のグラフを一つの画面に集約する</a:t>
          </a:r>
        </a:p>
      </dsp:txBody>
      <dsp:txXfrm>
        <a:off x="2206522" y="4017605"/>
        <a:ext cx="7169902" cy="1058052"/>
      </dsp:txXfrm>
    </dsp:sp>
    <dsp:sp modelId="{D65DE025-4E94-45CB-B732-4C70C383E5A9}">
      <dsp:nvSpPr>
        <dsp:cNvPr id="0" name=""/>
        <dsp:cNvSpPr/>
      </dsp:nvSpPr>
      <dsp:spPr>
        <a:xfrm>
          <a:off x="7963893" y="860794"/>
          <a:ext cx="730526" cy="73052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2100" kern="1200"/>
        </a:p>
      </dsp:txBody>
      <dsp:txXfrm>
        <a:off x="8128261" y="860794"/>
        <a:ext cx="401790" cy="549721"/>
      </dsp:txXfrm>
    </dsp:sp>
    <dsp:sp modelId="{EA81027D-14F1-4F53-A163-EC94F6E949FF}">
      <dsp:nvSpPr>
        <dsp:cNvPr id="0" name=""/>
        <dsp:cNvSpPr/>
      </dsp:nvSpPr>
      <dsp:spPr>
        <a:xfrm>
          <a:off x="8692051" y="2189024"/>
          <a:ext cx="730526" cy="73052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2100" kern="1200"/>
        </a:p>
      </dsp:txBody>
      <dsp:txXfrm>
        <a:off x="8856419" y="2189024"/>
        <a:ext cx="401790" cy="549721"/>
      </dsp:txXfrm>
    </dsp:sp>
    <dsp:sp modelId="{CC968BEC-81A1-461E-920C-98BBFB1F26F9}">
      <dsp:nvSpPr>
        <dsp:cNvPr id="0" name=""/>
        <dsp:cNvSpPr/>
      </dsp:nvSpPr>
      <dsp:spPr>
        <a:xfrm>
          <a:off x="9409341" y="3517253"/>
          <a:ext cx="730526" cy="73052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kumimoji="1" lang="ja-JP" altLang="en-US" sz="2100" kern="1200"/>
        </a:p>
      </dsp:txBody>
      <dsp:txXfrm>
        <a:off x="9573709" y="3517253"/>
        <a:ext cx="401790" cy="5497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18831" cy="495029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4" y="0"/>
            <a:ext cx="2918831" cy="495029"/>
          </a:xfrm>
          <a:prstGeom prst="rect">
            <a:avLst/>
          </a:prstGeom>
        </p:spPr>
        <p:txBody>
          <a:bodyPr vert="horz" lIns="91431" tIns="45715" rIns="91431" bIns="45715" rtlCol="0"/>
          <a:lstStyle>
            <a:lvl1pPr algn="r">
              <a:defRPr sz="1200"/>
            </a:lvl1pPr>
          </a:lstStyle>
          <a:p>
            <a:fld id="{4A7FB4BD-F699-4724-8DBD-EC7F9C8A1AB9}" type="datetimeFigureOut">
              <a:rPr kumimoji="1" lang="ja-JP" altLang="en-US" smtClean="0"/>
              <a:t>2020/9/1</a:t>
            </a:fld>
            <a:endParaRPr kumimoji="1" lang="ja-JP" altLang="en-US" dirty="0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1" tIns="45715" rIns="91431" bIns="45715" rtlCol="0" anchor="ctr"/>
          <a:lstStyle/>
          <a:p>
            <a:endParaRPr lang="ja-JP" altLang="en-US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748164"/>
            <a:ext cx="5388610" cy="3884861"/>
          </a:xfrm>
          <a:prstGeom prst="rect">
            <a:avLst/>
          </a:prstGeom>
        </p:spPr>
        <p:txBody>
          <a:bodyPr vert="horz" lIns="91431" tIns="45715" rIns="91431" bIns="45715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1" y="9371286"/>
            <a:ext cx="2918831" cy="495028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l">
              <a:defRPr sz="1200"/>
            </a:lvl1pPr>
          </a:lstStyle>
          <a:p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4" y="9371286"/>
            <a:ext cx="2918831" cy="495028"/>
          </a:xfrm>
          <a:prstGeom prst="rect">
            <a:avLst/>
          </a:prstGeom>
        </p:spPr>
        <p:txBody>
          <a:bodyPr vert="horz" lIns="91431" tIns="45715" rIns="91431" bIns="45715" rtlCol="0" anchor="b"/>
          <a:lstStyle>
            <a:lvl1pPr algn="r">
              <a:defRPr sz="1200"/>
            </a:lvl1pPr>
          </a:lstStyle>
          <a:p>
            <a:fld id="{FC26D65C-42C7-43D7-B408-22AD43276830}" type="slidenum">
              <a:rPr kumimoji="1" lang="ja-JP" altLang="en-US" smtClean="0"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53421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26D65C-42C7-43D7-B408-22AD43276830}" type="slidenum">
              <a:rPr kumimoji="1" lang="ja-JP" altLang="en-US" smtClean="0"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214913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26D65C-42C7-43D7-B408-22AD43276830}" type="slidenum">
              <a:rPr kumimoji="1" lang="ja-JP" altLang="en-US" smtClean="0"/>
              <a:t>13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69426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26D65C-42C7-43D7-B408-22AD43276830}" type="slidenum">
              <a:rPr kumimoji="1" lang="ja-JP" altLang="en-US" smtClean="0"/>
              <a:t>14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87061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26D65C-42C7-43D7-B408-22AD43276830}" type="slidenum">
              <a:rPr kumimoji="1" lang="ja-JP" altLang="en-US" smtClean="0"/>
              <a:t>15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470766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26D65C-42C7-43D7-B408-22AD43276830}" type="slidenum">
              <a:rPr kumimoji="1" lang="ja-JP" altLang="en-US" smtClean="0"/>
              <a:t>16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384797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26D65C-42C7-43D7-B408-22AD43276830}" type="slidenum">
              <a:rPr kumimoji="1" lang="ja-JP" altLang="en-US" smtClean="0"/>
              <a:t>17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7069594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26D65C-42C7-43D7-B408-22AD43276830}" type="slidenum">
              <a:rPr kumimoji="1" lang="ja-JP" altLang="en-US" smtClean="0"/>
              <a:t>18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5177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また、生成した</a:t>
            </a:r>
            <a:r>
              <a:rPr kumimoji="1" lang="en-US" altLang="ja-JP" dirty="0"/>
              <a:t>Permalink</a:t>
            </a:r>
            <a:r>
              <a:rPr kumimoji="1" lang="ja-JP" altLang="en-US" dirty="0"/>
              <a:t>が入った、</a:t>
            </a:r>
            <a:r>
              <a:rPr kumimoji="1" lang="en-US" altLang="ja-JP" dirty="0"/>
              <a:t>Markdown</a:t>
            </a:r>
            <a:r>
              <a:rPr kumimoji="1" lang="ja-JP" altLang="en-US" dirty="0"/>
              <a:t>ビジュアリゼーションをダッシュボードに追加すれば、ダッシュボード内から他のダッシュボードへ移動することもできます。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26D65C-42C7-43D7-B408-22AD43276830}" type="slidenum">
              <a:rPr kumimoji="1" lang="ja-JP" altLang="en-US" smtClean="0"/>
              <a:t>19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882763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26D65C-42C7-43D7-B408-22AD43276830}" type="slidenum">
              <a:rPr kumimoji="1" lang="ja-JP" altLang="en-US" smtClean="0"/>
              <a:t>21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75414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第四の柱として、たびたびマシーンラーニングが必要になるときがある。</a:t>
            </a:r>
            <a:endParaRPr kumimoji="1" lang="en-US" altLang="ja-JP" dirty="0"/>
          </a:p>
          <a:p>
            <a:endParaRPr kumimoji="1" lang="ja-JP" altLang="en-US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26D65C-42C7-43D7-B408-22AD43276830}" type="slidenum">
              <a:rPr kumimoji="1" lang="ja-JP" altLang="en-US" smtClean="0"/>
              <a:t>22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066733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b="0" i="0" dirty="0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ロードバランサの後ろに </a:t>
            </a:r>
            <a:r>
              <a:rPr lang="en-US" altLang="ja-JP" b="0" i="0" dirty="0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4 </a:t>
            </a:r>
            <a:r>
              <a:rPr lang="ja-JP" altLang="en-US" b="0" i="0" dirty="0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つの </a:t>
            </a:r>
            <a:r>
              <a:rPr lang="en-US" altLang="ja-JP" b="0" i="0" dirty="0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(</a:t>
            </a:r>
            <a:r>
              <a:rPr lang="ja-JP" altLang="en-US" b="0" i="0" dirty="0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同一の</a:t>
            </a:r>
            <a:r>
              <a:rPr lang="en-US" altLang="ja-JP" b="0" i="0" dirty="0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) Python </a:t>
            </a:r>
            <a:r>
              <a:rPr lang="ja-JP" altLang="en-US" b="0" i="0" dirty="0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サービスがあります。</a:t>
            </a:r>
            <a:endParaRPr lang="en-US" altLang="ja-JP" b="0" i="0" dirty="0">
              <a:solidFill>
                <a:srgbClr val="545454"/>
              </a:solidFill>
              <a:effectLst/>
              <a:latin typeface="Helvetica" panose="020B0604020202020204" pitchFamily="34" charset="0"/>
            </a:endParaRPr>
          </a:p>
          <a:p>
            <a:r>
              <a:rPr lang="en-US" altLang="ja-JP" b="0" i="0" dirty="0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Python </a:t>
            </a:r>
            <a:r>
              <a:rPr lang="ja-JP" altLang="en-US" b="0" i="0" dirty="0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サービスと同じく</a:t>
            </a:r>
            <a:r>
              <a:rPr lang="en-US" altLang="ja-JP" b="0" i="0" dirty="0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4</a:t>
            </a:r>
            <a:r>
              <a:rPr lang="ja-JP" altLang="en-US" b="0" i="0" dirty="0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つの </a:t>
            </a:r>
            <a:r>
              <a:rPr lang="en-US" altLang="ja-JP" b="0" i="0" dirty="0" err="1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Filebeat</a:t>
            </a:r>
            <a:r>
              <a:rPr lang="en-US" altLang="ja-JP" b="0" i="0" dirty="0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ja-JP" altLang="en-US" b="0" i="0" dirty="0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がデプロイされ、そのアプリケーションが生成するログを読み取ります。</a:t>
            </a:r>
            <a:endParaRPr lang="en-US" altLang="ja-JP" b="0" i="0" dirty="0">
              <a:solidFill>
                <a:srgbClr val="545454"/>
              </a:solidFill>
              <a:effectLst/>
              <a:latin typeface="Helvetica" panose="020B0604020202020204" pitchFamily="34" charset="0"/>
            </a:endParaRPr>
          </a:p>
          <a:p>
            <a:r>
              <a:rPr lang="ja-JP" altLang="en-US" b="0" i="0" dirty="0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各ホスト上で、</a:t>
            </a:r>
            <a:r>
              <a:rPr lang="en-US" altLang="ja-JP" b="0" i="0" dirty="0" err="1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Metricbeat</a:t>
            </a:r>
            <a:r>
              <a:rPr lang="ja-JP" altLang="en-US" b="0" i="0" dirty="0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のインスタンスがデプロイされ、システムのメトリックを収集します。</a:t>
            </a:r>
            <a:endParaRPr lang="en-US" altLang="ja-JP" b="0" i="0" dirty="0">
              <a:solidFill>
                <a:srgbClr val="545454"/>
              </a:solidFill>
              <a:effectLst/>
              <a:latin typeface="Helvetica" panose="020B0604020202020204" pitchFamily="34" charset="0"/>
            </a:endParaRPr>
          </a:p>
          <a:p>
            <a:endParaRPr kumimoji="1" lang="en-US" altLang="ja-JP" b="0" i="0" dirty="0">
              <a:solidFill>
                <a:srgbClr val="545454"/>
              </a:solidFill>
              <a:effectLst/>
              <a:latin typeface="Helvetica" panose="020B0604020202020204" pitchFamily="34" charset="0"/>
            </a:endParaRPr>
          </a:p>
          <a:p>
            <a:r>
              <a:rPr kumimoji="1" lang="en-US" altLang="ja-JP" b="0" i="0" dirty="0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Server1</a:t>
            </a:r>
            <a:r>
              <a:rPr kumimoji="1" lang="ja-JP" altLang="en-US" b="0" i="0" dirty="0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には、</a:t>
            </a:r>
            <a:endParaRPr kumimoji="1" lang="en-US" altLang="ja-JP" b="0" i="0" dirty="0">
              <a:solidFill>
                <a:srgbClr val="545454"/>
              </a:solidFill>
              <a:effectLst/>
              <a:latin typeface="Helvetica" panose="020B0604020202020204" pitchFamily="34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ja-JP" altLang="en-US" b="0" i="0" dirty="0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さまざまなサービスへ定期的に </a:t>
            </a:r>
            <a:r>
              <a:rPr lang="en-US" altLang="ja-JP" b="0" i="0" dirty="0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ping </a:t>
            </a:r>
            <a:r>
              <a:rPr lang="ja-JP" altLang="en-US" b="0" i="0" dirty="0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を行いサービスの動作確認やネットワーク問題が発生していないことを確認する </a:t>
            </a:r>
            <a:r>
              <a:rPr lang="en-US" altLang="ja-JP" b="0" i="0" dirty="0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Heartbeat </a:t>
            </a:r>
            <a:r>
              <a:rPr lang="ja-JP" altLang="en-US" b="0" i="0" dirty="0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インスタンス。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ja-JP" b="0" i="0" dirty="0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Elasticsearch </a:t>
            </a:r>
            <a:r>
              <a:rPr lang="ja-JP" altLang="en-US" b="0" i="0" dirty="0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インスタンス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ja-JP" b="0" i="0" dirty="0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Kibana </a:t>
            </a:r>
            <a:r>
              <a:rPr lang="ja-JP" altLang="en-US" b="0" i="0" dirty="0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インスタンス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ja-JP" b="0" i="0" dirty="0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server1 </a:t>
            </a:r>
            <a:r>
              <a:rPr lang="ja-JP" altLang="en-US" b="0" i="0" dirty="0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のシステム利用状況をモニタリングする </a:t>
            </a:r>
            <a:r>
              <a:rPr lang="en-US" altLang="ja-JP" b="0" i="0" dirty="0" err="1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Metricbeat</a:t>
            </a:r>
            <a:r>
              <a:rPr lang="en-US" altLang="ja-JP" b="0" i="0" dirty="0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 </a:t>
            </a:r>
            <a:r>
              <a:rPr lang="ja-JP" altLang="en-US" b="0" i="0" dirty="0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インスタンス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26D65C-42C7-43D7-B408-22AD43276830}" type="slidenum">
              <a:rPr kumimoji="1" lang="ja-JP" altLang="en-US" smtClean="0"/>
              <a:t>23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118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26D65C-42C7-43D7-B408-22AD43276830}" type="slidenum">
              <a:rPr kumimoji="1" lang="ja-JP" altLang="en-US" smtClean="0"/>
              <a:t>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665870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dirty="0"/>
              <a:t>Uptime UI </a:t>
            </a:r>
            <a:r>
              <a:rPr kumimoji="1" lang="ja-JP" altLang="en-US" dirty="0"/>
              <a:t>を使うと、特定のホストやその応答時間のヒストリを参照できる</a:t>
            </a:r>
            <a:endParaRPr kumimoji="1"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監視対象のサービスをグルーピングできる</a:t>
            </a:r>
            <a:r>
              <a:rPr kumimoji="1" lang="en-US" altLang="ja-JP" dirty="0"/>
              <a:t>: ‒ </a:t>
            </a:r>
            <a:r>
              <a:rPr kumimoji="1" lang="ja-JP" altLang="en-US" dirty="0"/>
              <a:t>ステータス </a:t>
            </a:r>
            <a:r>
              <a:rPr kumimoji="1" lang="en-US" altLang="ja-JP" dirty="0"/>
              <a:t>‒ URL ‒ </a:t>
            </a:r>
            <a:r>
              <a:rPr kumimoji="1" lang="ja-JP" altLang="en-US" dirty="0"/>
              <a:t>ロケーション </a:t>
            </a:r>
            <a:r>
              <a:rPr kumimoji="1" lang="en-US" altLang="ja-JP" dirty="0"/>
              <a:t>‒ </a:t>
            </a:r>
            <a:r>
              <a:rPr kumimoji="1" lang="ja-JP" altLang="en-US" dirty="0"/>
              <a:t>名前</a:t>
            </a:r>
            <a:endParaRPr kumimoji="1" lang="en-US" altLang="ja-JP" dirty="0"/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26D65C-42C7-43D7-B408-22AD43276830}" type="slidenum">
              <a:rPr kumimoji="1" lang="ja-JP" altLang="en-US" smtClean="0"/>
              <a:t>24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901975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r>
              <a:rPr lang="en-US" altLang="ja-JP" b="0" i="0" dirty="0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Uptime App</a:t>
            </a:r>
            <a:r>
              <a:rPr lang="ja-JP" altLang="en-US" b="0" i="0" dirty="0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の</a:t>
            </a:r>
            <a:r>
              <a:rPr lang="en-US" altLang="ja-JP" b="1" i="0" dirty="0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Monitor status</a:t>
            </a:r>
            <a:r>
              <a:rPr lang="ja-JP" altLang="en-US" b="0" i="0" dirty="0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テーブルで、</a:t>
            </a:r>
            <a:r>
              <a:rPr lang="en-US" altLang="ja-JP" b="0" i="0" dirty="0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server2 </a:t>
            </a:r>
            <a:r>
              <a:rPr lang="ja-JP" altLang="en-US" b="0" i="0" dirty="0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の </a:t>
            </a:r>
            <a:r>
              <a:rPr lang="en-US" altLang="ja-JP" b="0" i="0" dirty="0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"Production server"</a:t>
            </a:r>
            <a:r>
              <a:rPr lang="ja-JP" altLang="en-US" b="0" i="0" dirty="0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が現在ダウンしていると確認できます。</a:t>
            </a:r>
          </a:p>
          <a:p>
            <a:pPr algn="l">
              <a:buFont typeface="+mj-lt"/>
              <a:buNone/>
            </a:pPr>
            <a:r>
              <a:rPr lang="en-US" altLang="ja-JP" b="1" i="0" dirty="0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Downtime history</a:t>
            </a:r>
            <a:r>
              <a:rPr lang="ja-JP" altLang="en-US" b="0" i="0" dirty="0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 列には失敗した </a:t>
            </a:r>
            <a:r>
              <a:rPr lang="en-US" altLang="ja-JP" b="0" i="0" dirty="0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ping </a:t>
            </a:r>
            <a:r>
              <a:rPr lang="ja-JP" altLang="en-US" b="0" i="0" dirty="0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の回数が赤い棒グラフで表示されます。</a:t>
            </a:r>
          </a:p>
          <a:p>
            <a:pPr algn="l">
              <a:buFont typeface="+mj-lt"/>
              <a:buNone/>
            </a:pPr>
            <a:r>
              <a:rPr lang="en-US" altLang="ja-JP" b="1" i="0" dirty="0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Integrations</a:t>
            </a:r>
            <a:r>
              <a:rPr lang="ja-JP" altLang="en-US" b="0" i="0" dirty="0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 列の </a:t>
            </a:r>
            <a:r>
              <a:rPr lang="en-US" altLang="ja-JP" b="0" i="0" dirty="0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server2 </a:t>
            </a:r>
            <a:r>
              <a:rPr lang="ja-JP" altLang="en-US" b="0" i="0" dirty="0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の隣にある三つのドットをクリックするとポップアップメニューが表示されます。 </a:t>
            </a:r>
            <a:endParaRPr lang="en-US" altLang="ja-JP" b="0" i="0" dirty="0">
              <a:solidFill>
                <a:srgbClr val="545454"/>
              </a:solidFill>
              <a:effectLst/>
              <a:latin typeface="Helvetica" panose="020B0604020202020204" pitchFamily="34" charset="0"/>
            </a:endParaRPr>
          </a:p>
          <a:p>
            <a:pPr algn="l">
              <a:buFont typeface="+mj-lt"/>
              <a:buNone/>
            </a:pPr>
            <a:r>
              <a:rPr lang="en-US" altLang="ja-JP" b="1" i="0" dirty="0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Show host metrics</a:t>
            </a:r>
            <a:r>
              <a:rPr lang="ja-JP" altLang="en-US" b="0" i="0" dirty="0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 をクリックすると </a:t>
            </a:r>
            <a:r>
              <a:rPr lang="en-US" altLang="ja-JP" b="0" i="0" dirty="0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Infrastructure App </a:t>
            </a:r>
            <a:r>
              <a:rPr lang="ja-JP" altLang="en-US" b="0" i="0" dirty="0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に遷移し、 </a:t>
            </a:r>
            <a:r>
              <a:rPr lang="en-US" altLang="ja-JP" b="0" i="0" dirty="0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server2 </a:t>
            </a:r>
            <a:r>
              <a:rPr lang="ja-JP" altLang="en-US" b="0" i="0" dirty="0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のメトリックだけをフィルタリングして表示してくれます</a:t>
            </a:r>
            <a:r>
              <a:rPr lang="en-US" altLang="ja-JP" b="0" i="0" dirty="0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: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26D65C-42C7-43D7-B408-22AD43276830}" type="slidenum">
              <a:rPr kumimoji="1" lang="ja-JP" altLang="en-US" smtClean="0"/>
              <a:t>25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827397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b="0" i="0" dirty="0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ホストから収集した色々なメトリックの分析ができる。</a:t>
            </a:r>
            <a:endParaRPr lang="en-US" altLang="ja-JP" b="0" i="0" dirty="0">
              <a:solidFill>
                <a:srgbClr val="545454"/>
              </a:solidFill>
              <a:effectLst/>
              <a:latin typeface="Helvetica" panose="020B0604020202020204" pitchFamily="34" charset="0"/>
            </a:endParaRPr>
          </a:p>
          <a:p>
            <a:r>
              <a:rPr lang="en-US" altLang="ja-JP" b="0" i="0" dirty="0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CPU</a:t>
            </a:r>
            <a:r>
              <a:rPr lang="ja-JP" altLang="en-US" b="0" i="0" dirty="0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、メモリなどのシステムメトリックを収集できる </a:t>
            </a:r>
            <a:r>
              <a:rPr lang="en-US" altLang="ja-JP" b="0" i="0" dirty="0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‒ </a:t>
            </a:r>
            <a:r>
              <a:rPr lang="ja-JP" altLang="en-US" b="0" i="0" dirty="0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加えて、データベースやプロキシといった特定のサービスのメトリックも収集できる</a:t>
            </a:r>
            <a:endParaRPr lang="en-US" altLang="ja-JP" b="0" i="0" dirty="0">
              <a:solidFill>
                <a:srgbClr val="545454"/>
              </a:solidFill>
              <a:effectLst/>
              <a:latin typeface="Helvetica" panose="020B0604020202020204" pitchFamily="34" charset="0"/>
            </a:endParaRP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26D65C-42C7-43D7-B408-22AD43276830}" type="slidenum">
              <a:rPr kumimoji="1" lang="ja-JP" altLang="en-US" smtClean="0"/>
              <a:t>26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006669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b="0" i="0" dirty="0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インフラアプリの</a:t>
            </a:r>
            <a:r>
              <a:rPr lang="en-US" altLang="ja-JP" b="0" i="0" dirty="0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Inventory</a:t>
            </a:r>
            <a:r>
              <a:rPr lang="ja-JP" altLang="en-US" b="0" i="0" dirty="0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ページで集めたデータを参照できる</a:t>
            </a:r>
            <a:endParaRPr lang="en-US" altLang="ja-JP" b="0" i="0" dirty="0">
              <a:solidFill>
                <a:srgbClr val="545454"/>
              </a:solidFill>
              <a:effectLst/>
              <a:latin typeface="Helvetica" panose="020B0604020202020204" pitchFamily="34" charset="0"/>
            </a:endParaRPr>
          </a:p>
          <a:p>
            <a:r>
              <a:rPr lang="en-US" altLang="ja-JP" b="0" i="0" dirty="0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Inventory</a:t>
            </a:r>
            <a:r>
              <a:rPr lang="ja-JP" altLang="en-US" b="0" i="0" dirty="0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ページは単一のメトリックのスナップショットを素早く確認し、ホストで何が起きているのかを確認する画面</a:t>
            </a:r>
            <a:endParaRPr lang="en-US" altLang="ja-JP" b="0" i="0" dirty="0">
              <a:solidFill>
                <a:srgbClr val="545454"/>
              </a:solidFill>
              <a:effectLst/>
              <a:latin typeface="Helvetica" panose="020B0604020202020204" pitchFamily="34" charset="0"/>
            </a:endParaRPr>
          </a:p>
          <a:p>
            <a:r>
              <a:rPr lang="ja-JP" altLang="en-US" b="0" i="0" dirty="0">
                <a:solidFill>
                  <a:srgbClr val="545454"/>
                </a:solidFill>
                <a:effectLst/>
                <a:latin typeface="Helvetica" panose="020B0604020202020204" pitchFamily="34" charset="0"/>
              </a:rPr>
              <a:t>インフラアプリでは時間ごとの複数のメトリックを表示した画面</a:t>
            </a:r>
            <a:endParaRPr lang="en-US" altLang="ja-JP" b="0" i="0" dirty="0">
              <a:solidFill>
                <a:srgbClr val="545454"/>
              </a:solidFill>
              <a:effectLst/>
              <a:latin typeface="Helvetica" panose="020B0604020202020204" pitchFamily="34" charset="0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26D65C-42C7-43D7-B408-22AD43276830}" type="slidenum">
              <a:rPr kumimoji="1" lang="ja-JP" altLang="en-US" smtClean="0"/>
              <a:t>27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653094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26D65C-42C7-43D7-B408-22AD43276830}" type="slidenum">
              <a:rPr kumimoji="1" lang="ja-JP" altLang="en-US" smtClean="0"/>
              <a:t>28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931552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 </a:t>
            </a:r>
            <a:r>
              <a:rPr kumimoji="1" lang="en-US" altLang="ja-JP" dirty="0"/>
              <a:t>Log UI </a:t>
            </a:r>
            <a:r>
              <a:rPr kumimoji="1" lang="ja-JP" altLang="en-US" dirty="0"/>
              <a:t>は監視対象の様々なサービスから収集した全てのログを表示する</a:t>
            </a:r>
            <a:endParaRPr kumimoji="1" lang="en-US" altLang="ja-JP" dirty="0"/>
          </a:p>
          <a:p>
            <a:r>
              <a:rPr kumimoji="1" lang="ja-JP" altLang="en-US" dirty="0"/>
              <a:t>ログの表示方法はカスタマイズでき、ユーザはログ内のど の情報を表示するか選択できる </a:t>
            </a:r>
            <a:r>
              <a:rPr kumimoji="1" lang="en-US" altLang="ja-JP" dirty="0"/>
              <a:t>(IP</a:t>
            </a:r>
            <a:r>
              <a:rPr kumimoji="1" lang="ja-JP" altLang="en-US" dirty="0"/>
              <a:t>アドレス、ロケーショ ン、生ログなど </a:t>
            </a:r>
            <a:r>
              <a:rPr kumimoji="1" lang="en-US" altLang="ja-JP" dirty="0"/>
              <a:t>...) </a:t>
            </a:r>
          </a:p>
          <a:p>
            <a:r>
              <a:rPr kumimoji="1" lang="ja-JP" altLang="en-US" dirty="0"/>
              <a:t>ログはリアルタイムに登録され、検索し、特定の部分をハイライトできます。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26D65C-42C7-43D7-B408-22AD43276830}" type="slidenum">
              <a:rPr kumimoji="1" lang="ja-JP" altLang="en-US" smtClean="0"/>
              <a:t>29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650082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ja-JP" altLang="en-US" dirty="0"/>
              <a:t>製品や開発元によって、ソフトウェア毎に異なるデータス キーマ、例えば</a:t>
            </a:r>
            <a:r>
              <a:rPr kumimoji="1" lang="en-US" altLang="ja-JP" dirty="0"/>
              <a:t>: </a:t>
            </a:r>
            <a:r>
              <a:rPr kumimoji="1" lang="en-US" altLang="ja-JP" dirty="0" err="1"/>
              <a:t>softname</a:t>
            </a:r>
            <a:r>
              <a:rPr kumimoji="1" lang="ja-JP" altLang="en-US" dirty="0"/>
              <a:t>でも、</a:t>
            </a:r>
            <a:r>
              <a:rPr kumimoji="1" lang="en-US" altLang="ja-JP" dirty="0"/>
              <a:t>soft.name</a:t>
            </a:r>
            <a:r>
              <a:rPr kumimoji="1" lang="ja-JP" altLang="en-US" dirty="0"/>
              <a:t>で管理するところもあるし、</a:t>
            </a:r>
            <a:r>
              <a:rPr kumimoji="1" lang="en-US" altLang="ja-JP" dirty="0" err="1"/>
              <a:t>softname</a:t>
            </a:r>
            <a:r>
              <a:rPr kumimoji="1" lang="ja-JP" altLang="en-US" dirty="0"/>
              <a:t>もあるし。</a:t>
            </a:r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26D65C-42C7-43D7-B408-22AD43276830}" type="slidenum">
              <a:rPr kumimoji="1" lang="ja-JP" altLang="en-US" smtClean="0"/>
              <a:t>30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907150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b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26D65C-42C7-43D7-B408-22AD43276830}" type="slidenum">
              <a:rPr kumimoji="1" lang="ja-JP" altLang="en-US" smtClean="0"/>
              <a:t>31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852786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endParaRPr kumimoji="1" lang="ja-JP" altLang="en-US" b="0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26D65C-42C7-43D7-B408-22AD43276830}" type="slidenum">
              <a:rPr kumimoji="1" lang="ja-JP" altLang="en-US" smtClean="0"/>
              <a:t>32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871724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26D65C-42C7-43D7-B408-22AD43276830}" type="slidenum">
              <a:rPr kumimoji="1" lang="ja-JP" altLang="en-US" smtClean="0"/>
              <a:t>33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351764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26D65C-42C7-43D7-B408-22AD43276830}" type="slidenum">
              <a:rPr kumimoji="1" lang="ja-JP" altLang="en-US" smtClean="0"/>
              <a:t>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6457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26D65C-42C7-43D7-B408-22AD43276830}" type="slidenum">
              <a:rPr kumimoji="1" lang="ja-JP" altLang="en-US" smtClean="0"/>
              <a:t>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78765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26D65C-42C7-43D7-B408-22AD43276830}" type="slidenum">
              <a:rPr kumimoji="1" lang="ja-JP" altLang="en-US" smtClean="0"/>
              <a:t>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0182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26D65C-42C7-43D7-B408-22AD43276830}" type="slidenum">
              <a:rPr kumimoji="1" lang="ja-JP" altLang="en-US" smtClean="0"/>
              <a:t>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22840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26D65C-42C7-43D7-B408-22AD43276830}" type="slidenum">
              <a:rPr kumimoji="1" lang="ja-JP" altLang="en-US" smtClean="0"/>
              <a:t>10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489966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ja-JP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26D65C-42C7-43D7-B408-22AD43276830}" type="slidenum">
              <a:rPr kumimoji="1" lang="ja-JP" altLang="en-US" smtClean="0"/>
              <a:t>11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9753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26D65C-42C7-43D7-B408-22AD43276830}" type="slidenum">
              <a:rPr kumimoji="1" lang="ja-JP" altLang="en-US" smtClean="0"/>
              <a:t>12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63078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7DB91F6-72A3-4277-B6B3-A52FED358A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562" y="1952687"/>
            <a:ext cx="9144000" cy="184943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サブタイトル 2">
            <a:extLst>
              <a:ext uri="{FF2B5EF4-FFF2-40B4-BE49-F238E27FC236}">
                <a16:creationId xmlns:a16="http://schemas.microsoft.com/office/drawing/2014/main" id="{ED506CF2-7894-4198-8487-D5D74F5A23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8562" y="3802124"/>
            <a:ext cx="9144000" cy="1534886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83622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DB9A481-A855-43CF-83C0-3E2094382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  <a:lvl2pPr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3pPr>
            <a:lvl4pPr>
              <a:defRPr sz="18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4pPr>
            <a:lvl5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5pPr>
          </a:lstStyle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851C0BA-F0B0-40F5-AF07-F4A933D25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561C1CAF-A149-4959-8FD2-91CBA8722C7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865F09D3-41EC-4B13-8EA8-C6C7B5C61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000" y="53441"/>
            <a:ext cx="10361586" cy="720000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 dirty="0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1695112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176B42B-CAAA-4AAB-BE1C-2BE42E57E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9DEBE0-6D22-4558-9962-3D6FDF877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dirty="0"/>
              <a:t>マスター テキストの書式設定</a:t>
            </a:r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0B74B681-B26B-4DC8-B494-E9903F337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561C1CAF-A149-4959-8FD2-91CBA8722C7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63231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6099E5-C520-4D2E-9866-4FEFB5BED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000" y="53441"/>
            <a:ext cx="10360800" cy="720000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8B3E8BE-1690-41C7-875D-689FFAC76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561C1CAF-A149-4959-8FD2-91CBA8722C7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510457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6A22D8C-7FBB-48A1-ACBD-3D1223612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/>
            </a:lvl1pPr>
          </a:lstStyle>
          <a:p>
            <a:fld id="{561C1CAF-A149-4959-8FD2-91CBA8722C7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8017FF7E-47C4-48E1-98AF-95E58FF1A2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000" y="53441"/>
            <a:ext cx="10427936" cy="720000"/>
          </a:xfrm>
          <a:prstGeom prst="rect">
            <a:avLst/>
          </a:prstGeom>
        </p:spPr>
        <p:txBody>
          <a:bodyPr/>
          <a:lstStyle/>
          <a:p>
            <a:r>
              <a:rPr kumimoji="1" lang="ja-JP" altLang="en-US" dirty="0"/>
              <a:t>マスター タイトルの書式設定</a:t>
            </a:r>
          </a:p>
        </p:txBody>
      </p:sp>
    </p:spTree>
    <p:extLst>
      <p:ext uri="{BB962C8B-B14F-4D97-AF65-F5344CB8AC3E}">
        <p14:creationId xmlns:p14="http://schemas.microsoft.com/office/powerpoint/2010/main" val="37495852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542FDACA-6A64-410E-B02B-328E411CD29B}"/>
              </a:ext>
            </a:extLst>
          </p:cNvPr>
          <p:cNvGrpSpPr/>
          <p:nvPr userDrawn="1"/>
        </p:nvGrpSpPr>
        <p:grpSpPr>
          <a:xfrm>
            <a:off x="0" y="0"/>
            <a:ext cx="12192000" cy="836613"/>
            <a:chOff x="0" y="0"/>
            <a:chExt cx="12192000" cy="836613"/>
          </a:xfrm>
        </p:grpSpPr>
        <p:pic>
          <p:nvPicPr>
            <p:cNvPr id="7" name="Picture 8" descr="IT1ロゴ">
              <a:extLst>
                <a:ext uri="{FF2B5EF4-FFF2-40B4-BE49-F238E27FC236}">
                  <a16:creationId xmlns:a16="http://schemas.microsoft.com/office/drawing/2014/main" id="{95BC3CA6-F1C9-4EBC-9D08-2B8BF0F007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 descr="IT1ロゴ">
              <a:extLst>
                <a:ext uri="{FF2B5EF4-FFF2-40B4-BE49-F238E27FC236}">
                  <a16:creationId xmlns:a16="http://schemas.microsoft.com/office/drawing/2014/main" id="{14BA4BA4-C926-4152-8B3A-A1E271360239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666"/>
            <a:stretch/>
          </p:blipFill>
          <p:spPr bwMode="auto">
            <a:xfrm>
              <a:off x="9144000" y="0"/>
              <a:ext cx="3048000" cy="836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2CCF5D5-C7F1-4205-9827-7B5F1F818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132" y="1123100"/>
            <a:ext cx="10869386" cy="5107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dirty="0"/>
              <a:t>マスター テキストの書式設定</a:t>
            </a:r>
          </a:p>
          <a:p>
            <a:pPr lvl="1"/>
            <a:r>
              <a:rPr kumimoji="1" lang="ja-JP" altLang="en-US" dirty="0"/>
              <a:t>第 </a:t>
            </a:r>
            <a:r>
              <a:rPr kumimoji="1" lang="en-US" altLang="ja-JP" dirty="0"/>
              <a:t>2 </a:t>
            </a:r>
            <a:r>
              <a:rPr kumimoji="1" lang="ja-JP" altLang="en-US" dirty="0"/>
              <a:t>レベル</a:t>
            </a:r>
          </a:p>
          <a:p>
            <a:pPr lvl="2"/>
            <a:r>
              <a:rPr kumimoji="1" lang="ja-JP" altLang="en-US" dirty="0"/>
              <a:t>第 </a:t>
            </a:r>
            <a:r>
              <a:rPr kumimoji="1" lang="en-US" altLang="ja-JP" dirty="0"/>
              <a:t>3 </a:t>
            </a:r>
            <a:r>
              <a:rPr kumimoji="1" lang="ja-JP" altLang="en-US" dirty="0"/>
              <a:t>レベル</a:t>
            </a:r>
          </a:p>
          <a:p>
            <a:pPr lvl="3"/>
            <a:r>
              <a:rPr kumimoji="1" lang="ja-JP" altLang="en-US" dirty="0"/>
              <a:t>第 </a:t>
            </a:r>
            <a:r>
              <a:rPr kumimoji="1" lang="en-US" altLang="ja-JP" dirty="0"/>
              <a:t>4 </a:t>
            </a:r>
            <a:r>
              <a:rPr kumimoji="1" lang="ja-JP" altLang="en-US" dirty="0"/>
              <a:t>レベル</a:t>
            </a:r>
          </a:p>
          <a:p>
            <a:pPr lvl="4"/>
            <a:r>
              <a:rPr kumimoji="1" lang="ja-JP" altLang="en-US" dirty="0"/>
              <a:t>第 </a:t>
            </a:r>
            <a:r>
              <a:rPr kumimoji="1" lang="en-US" altLang="ja-JP" dirty="0"/>
              <a:t>5 </a:t>
            </a:r>
            <a:r>
              <a:rPr kumimoji="1" lang="ja-JP" altLang="en-US" dirty="0"/>
              <a:t>レベル</a:t>
            </a: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9260563A-8497-49FD-87C2-441296DA16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524625"/>
            <a:ext cx="12192000" cy="333375"/>
          </a:xfrm>
          <a:prstGeom prst="rect">
            <a:avLst/>
          </a:prstGeom>
          <a:gradFill rotWithShape="1">
            <a:gsLst>
              <a:gs pos="0">
                <a:srgbClr val="3366FF"/>
              </a:gs>
              <a:gs pos="100000">
                <a:srgbClr val="0033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ja-JP" altLang="en-US">
              <a:latin typeface="Arial" charset="0"/>
            </a:endParaRPr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390CD4D-3E8C-490B-8CA7-CA18328AEF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93672" y="6532221"/>
            <a:ext cx="4114800" cy="2905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endParaRPr lang="ja-JP" altLang="en-US" dirty="0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2A525FB-6DF1-4861-B5EE-1224EC12A2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-1" y="6532221"/>
            <a:ext cx="1346001" cy="29050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561C1CAF-A149-4959-8FD2-91CBA8722C7A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2" name="Line 9">
            <a:extLst>
              <a:ext uri="{FF2B5EF4-FFF2-40B4-BE49-F238E27FC236}">
                <a16:creationId xmlns:a16="http://schemas.microsoft.com/office/drawing/2014/main" id="{29758A0F-7E0A-49A7-A8A1-9D298F598E3D}"/>
              </a:ext>
            </a:extLst>
          </p:cNvPr>
          <p:cNvSpPr>
            <a:spLocks noChangeShapeType="1"/>
          </p:cNvSpPr>
          <p:nvPr/>
        </p:nvSpPr>
        <p:spPr bwMode="auto">
          <a:xfrm>
            <a:off x="1403350" y="6524625"/>
            <a:ext cx="0" cy="1889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ja-JP" altLang="en-US">
              <a:latin typeface="Arial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79EDFBD2-FF19-4B84-9251-4A725ED8136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6524625"/>
            <a:ext cx="12192000" cy="333375"/>
          </a:xfrm>
          <a:prstGeom prst="rect">
            <a:avLst/>
          </a:prstGeom>
          <a:gradFill rotWithShape="1">
            <a:gsLst>
              <a:gs pos="0">
                <a:srgbClr val="3366FF"/>
              </a:gs>
              <a:gs pos="100000">
                <a:srgbClr val="0033CC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ja-JP" altLang="en-US" dirty="0">
              <a:latin typeface="Arial" charset="0"/>
            </a:endParaRPr>
          </a:p>
        </p:txBody>
      </p:sp>
      <p:sp>
        <p:nvSpPr>
          <p:cNvPr id="15" name="Line 9">
            <a:extLst>
              <a:ext uri="{FF2B5EF4-FFF2-40B4-BE49-F238E27FC236}">
                <a16:creationId xmlns:a16="http://schemas.microsoft.com/office/drawing/2014/main" id="{CF9125C1-FD5E-4632-B1DB-A413AEAE708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1403350" y="6524625"/>
            <a:ext cx="0" cy="18891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ja-JP" altLang="en-US" dirty="0">
              <a:latin typeface="Arial" charset="0"/>
            </a:endParaRPr>
          </a:p>
        </p:txBody>
      </p:sp>
      <p:sp>
        <p:nvSpPr>
          <p:cNvPr id="18" name="フッター プレースホルダー 4">
            <a:extLst>
              <a:ext uri="{FF2B5EF4-FFF2-40B4-BE49-F238E27FC236}">
                <a16:creationId xmlns:a16="http://schemas.microsoft.com/office/drawing/2014/main" id="{1D0E709B-EA8A-401A-8C7A-B624E27BFDC7}"/>
              </a:ext>
            </a:extLst>
          </p:cNvPr>
          <p:cNvSpPr txBox="1">
            <a:spLocks/>
          </p:cNvSpPr>
          <p:nvPr userDrawn="1"/>
        </p:nvSpPr>
        <p:spPr>
          <a:xfrm>
            <a:off x="0" y="6549473"/>
            <a:ext cx="12185650" cy="290506"/>
          </a:xfrm>
          <a:prstGeom prst="rect">
            <a:avLst/>
          </a:prstGeom>
        </p:spPr>
        <p:txBody>
          <a:bodyPr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ja-JP" sz="1100" dirty="0">
                <a:solidFill>
                  <a:schemeClr val="bg1"/>
                </a:solidFill>
              </a:rPr>
              <a:t>Copyright © 2019 IT-One Co., Ltd. ALL Right Reserved.</a:t>
            </a:r>
          </a:p>
        </p:txBody>
      </p:sp>
      <p:sp>
        <p:nvSpPr>
          <p:cNvPr id="4" name="タイトル プレースホルダー 3">
            <a:extLst>
              <a:ext uri="{FF2B5EF4-FFF2-40B4-BE49-F238E27FC236}">
                <a16:creationId xmlns:a16="http://schemas.microsoft.com/office/drawing/2014/main" id="{5B715459-D483-4B4B-969D-A5BA1BED7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000" y="53481"/>
            <a:ext cx="9144000" cy="72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dirty="0"/>
              <a:t>マスター タイトルの書式設定</a:t>
            </a:r>
          </a:p>
        </p:txBody>
      </p:sp>
      <p:pic>
        <p:nvPicPr>
          <p:cNvPr id="16" name="Picture 2" descr="Garditï¼ã¬ã«ãã£ããï¼">
            <a:extLst>
              <a:ext uri="{FF2B5EF4-FFF2-40B4-BE49-F238E27FC236}">
                <a16:creationId xmlns:a16="http://schemas.microsoft.com/office/drawing/2014/main" id="{AD8DDCC0-81BD-4DC3-96AB-5660FD87D56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35705" y="6157496"/>
            <a:ext cx="1183626" cy="573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0852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6" r:id="rId4"/>
    <p:sldLayoutId id="2147483667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000" kern="1200">
          <a:solidFill>
            <a:schemeClr val="bg1"/>
          </a:solidFill>
          <a:latin typeface="+mj-ea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n"/>
        <a:defRPr kumimoji="1" sz="2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i="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cs"/>
        </a:defRPr>
      </a:lvl2pPr>
      <a:lvl3pPr marL="808038" indent="-26987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cs"/>
        </a:defRPr>
      </a:lvl3pPr>
      <a:lvl4pPr marL="1077913" indent="-2730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cs"/>
        </a:defRPr>
      </a:lvl4pPr>
      <a:lvl5pPr marL="1347788" indent="-26987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astic.co/guide/en/elasticsearch/reference/current/search-aggregations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ic.ad.jp/ja/materials/iw/2019/proceedings/h1/h1-ohtani-1.pdf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ic.ad.jp/ja/materials/iw/2019/proceedings/h1/h1-ohtani-1.pdf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lastic.co/jp/training/elastic-certified-analyst-exam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CF74666-C477-48CE-9CA4-4DECFB139C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ja-JP" b="1" dirty="0"/>
              <a:t>【</a:t>
            </a:r>
            <a:r>
              <a:rPr lang="ja-JP" altLang="en-US" b="1" dirty="0"/>
              <a:t>研修報告</a:t>
            </a:r>
            <a:r>
              <a:rPr lang="en-US" altLang="ja-JP" b="1" dirty="0"/>
              <a:t>】</a:t>
            </a:r>
            <a:br>
              <a:rPr lang="en-US" altLang="ja-JP" b="1" dirty="0"/>
            </a:br>
            <a:r>
              <a:rPr lang="en-US" altLang="ja-JP" b="1" dirty="0"/>
              <a:t>Kibana Data and Ops Analyst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7A5B388-31AE-4FE8-BEEC-CE8C35A723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 dirty="0"/>
              <a:t>データイノベーションラボ </a:t>
            </a:r>
            <a:r>
              <a:rPr lang="en-US" altLang="ja-JP" dirty="0"/>
              <a:t>AI</a:t>
            </a:r>
            <a:r>
              <a:rPr lang="ja-JP" altLang="en-US" dirty="0"/>
              <a:t>事業推進部</a:t>
            </a:r>
          </a:p>
          <a:p>
            <a:r>
              <a:rPr lang="ja-JP" altLang="en-US" dirty="0"/>
              <a:t>天野 水月</a:t>
            </a:r>
            <a:endParaRPr lang="ja-JP" altLang="ja-JP" dirty="0"/>
          </a:p>
        </p:txBody>
      </p:sp>
    </p:spTree>
    <p:extLst>
      <p:ext uri="{BB962C8B-B14F-4D97-AF65-F5344CB8AC3E}">
        <p14:creationId xmlns:p14="http://schemas.microsoft.com/office/powerpoint/2010/main" val="2864510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5E2D7F17-1B39-441F-BC71-016CC61D6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870" y="1347546"/>
            <a:ext cx="2610514" cy="5107442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ja-JP" sz="2000" dirty="0"/>
              <a:t>Elasticsearch </a:t>
            </a:r>
            <a:r>
              <a:rPr lang="ja-JP" altLang="en-US" sz="2000" dirty="0"/>
              <a:t>内のデータを探索する</a:t>
            </a:r>
            <a:endParaRPr lang="en-US" altLang="ja-JP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 sz="2000" dirty="0"/>
              <a:t> データを</a:t>
            </a:r>
            <a:r>
              <a:rPr lang="en-US" altLang="ja-JP" sz="2000" dirty="0"/>
              <a:t> Slice and Dice (</a:t>
            </a:r>
            <a:r>
              <a:rPr lang="ja-JP" altLang="en-US" sz="2000" dirty="0"/>
              <a:t>分析</a:t>
            </a:r>
            <a:r>
              <a:rPr lang="en-US" altLang="ja-JP" sz="2000" dirty="0"/>
              <a:t>)</a:t>
            </a:r>
            <a:br>
              <a:rPr lang="en-US" altLang="ja-JP" sz="2000" dirty="0"/>
            </a:br>
            <a:r>
              <a:rPr lang="ja-JP" altLang="en-US" sz="2000" dirty="0"/>
              <a:t>する</a:t>
            </a:r>
            <a:endParaRPr kumimoji="1" lang="ja-JP" altLang="en-US" sz="20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2E5AE2A7-F3E1-4836-A34B-7D90DD4DE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C1CAF-A149-4959-8FD2-91CBA8722C7A}" type="slidenum">
              <a:rPr lang="ja-JP" altLang="en-US" smtClean="0"/>
              <a:pPr/>
              <a:t>10</a:t>
            </a:fld>
            <a:endParaRPr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1346930C-35EF-47FC-9FA1-6D82646FD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Discover</a:t>
            </a:r>
            <a:r>
              <a:rPr kumimoji="1" lang="ja-JP" altLang="en-US" dirty="0"/>
              <a:t>インターフェース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3630199F-5F19-4525-87F0-EBC2AE724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079" y="1448126"/>
            <a:ext cx="9299172" cy="5006862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F69EDE4-3D24-472F-8559-AEEB3259B438}"/>
              </a:ext>
            </a:extLst>
          </p:cNvPr>
          <p:cNvSpPr/>
          <p:nvPr/>
        </p:nvSpPr>
        <p:spPr>
          <a:xfrm>
            <a:off x="1888733" y="1180215"/>
            <a:ext cx="1895303" cy="467137"/>
          </a:xfrm>
          <a:prstGeom prst="rect">
            <a:avLst/>
          </a:prstGeom>
          <a:solidFill>
            <a:schemeClr val="accent2">
              <a:alpha val="88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Index Pattern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B00FF23B-99A8-49DF-AA47-B9D2013EDA81}"/>
              </a:ext>
            </a:extLst>
          </p:cNvPr>
          <p:cNvCxnSpPr>
            <a:cxnSpLocks/>
          </p:cNvCxnSpPr>
          <p:nvPr/>
        </p:nvCxnSpPr>
        <p:spPr>
          <a:xfrm>
            <a:off x="2836384" y="1508297"/>
            <a:ext cx="438832" cy="140045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2EC339A1-C4D1-4783-917C-87C1A81086D6}"/>
              </a:ext>
            </a:extLst>
          </p:cNvPr>
          <p:cNvSpPr/>
          <p:nvPr/>
        </p:nvSpPr>
        <p:spPr>
          <a:xfrm>
            <a:off x="4774993" y="1041160"/>
            <a:ext cx="1895303" cy="467137"/>
          </a:xfrm>
          <a:prstGeom prst="rect">
            <a:avLst/>
          </a:prstGeom>
          <a:solidFill>
            <a:schemeClr val="accent2">
              <a:alpha val="88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Query bar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292E1212-F77D-4654-9F60-6CFAB852F345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4688382" y="1508297"/>
            <a:ext cx="1034263" cy="9247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4EE807F4-858C-4226-8C61-3240E46D81E3}"/>
              </a:ext>
            </a:extLst>
          </p:cNvPr>
          <p:cNvSpPr/>
          <p:nvPr/>
        </p:nvSpPr>
        <p:spPr>
          <a:xfrm>
            <a:off x="9150259" y="1041160"/>
            <a:ext cx="1895303" cy="467137"/>
          </a:xfrm>
          <a:prstGeom prst="rect">
            <a:avLst/>
          </a:prstGeom>
          <a:solidFill>
            <a:schemeClr val="accent2">
              <a:alpha val="88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Time picker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43AF8103-D640-47DD-B8A2-FE2C3A407B53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9063648" y="1508297"/>
            <a:ext cx="1034263" cy="9247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8FA0AA07-CACC-447A-BCB6-698B54F86E7A}"/>
              </a:ext>
            </a:extLst>
          </p:cNvPr>
          <p:cNvSpPr/>
          <p:nvPr/>
        </p:nvSpPr>
        <p:spPr>
          <a:xfrm>
            <a:off x="4485577" y="2809519"/>
            <a:ext cx="1895303" cy="467137"/>
          </a:xfrm>
          <a:prstGeom prst="rect">
            <a:avLst/>
          </a:prstGeom>
          <a:solidFill>
            <a:schemeClr val="accent2">
              <a:alpha val="88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Side</a:t>
            </a:r>
            <a:r>
              <a:rPr lang="ja-JP" altLang="en-US" dirty="0">
                <a:solidFill>
                  <a:schemeClr val="bg1"/>
                </a:solidFill>
              </a:rPr>
              <a:t> </a:t>
            </a:r>
            <a:r>
              <a:rPr lang="en-US" altLang="ja-JP" dirty="0">
                <a:solidFill>
                  <a:schemeClr val="bg1"/>
                </a:solidFill>
              </a:rPr>
              <a:t>navigation</a:t>
            </a:r>
            <a:r>
              <a:rPr kumimoji="1" lang="en-US" altLang="ja-JP" dirty="0">
                <a:solidFill>
                  <a:schemeClr val="bg1"/>
                </a:solidFill>
              </a:rPr>
              <a:t> 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cxnSp>
        <p:nvCxnSpPr>
          <p:cNvPr id="21" name="直線矢印コネクタ 20">
            <a:extLst>
              <a:ext uri="{FF2B5EF4-FFF2-40B4-BE49-F238E27FC236}">
                <a16:creationId xmlns:a16="http://schemas.microsoft.com/office/drawing/2014/main" id="{9BFE1A5B-3A05-4CB5-88A4-F7D6CE6009EE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3848793" y="3043088"/>
            <a:ext cx="636784" cy="5014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A5DE35C0-F243-4E19-871C-32B2F899C174}"/>
              </a:ext>
            </a:extLst>
          </p:cNvPr>
          <p:cNvSpPr/>
          <p:nvPr/>
        </p:nvSpPr>
        <p:spPr>
          <a:xfrm>
            <a:off x="6832392" y="1818560"/>
            <a:ext cx="1895303" cy="467137"/>
          </a:xfrm>
          <a:prstGeom prst="rect">
            <a:avLst/>
          </a:prstGeom>
          <a:solidFill>
            <a:schemeClr val="accent2">
              <a:alpha val="88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Histogram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cxnSp>
        <p:nvCxnSpPr>
          <p:cNvPr id="28" name="直線矢印コネクタ 27">
            <a:extLst>
              <a:ext uri="{FF2B5EF4-FFF2-40B4-BE49-F238E27FC236}">
                <a16:creationId xmlns:a16="http://schemas.microsoft.com/office/drawing/2014/main" id="{67EC0F56-8565-4F55-BA22-CDCD429C0173}"/>
              </a:ext>
            </a:extLst>
          </p:cNvPr>
          <p:cNvCxnSpPr>
            <a:cxnSpLocks/>
            <a:stCxn id="27" idx="2"/>
          </p:cNvCxnSpPr>
          <p:nvPr/>
        </p:nvCxnSpPr>
        <p:spPr>
          <a:xfrm>
            <a:off x="7780044" y="2285697"/>
            <a:ext cx="73409" cy="9063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正方形/長方形 31">
            <a:extLst>
              <a:ext uri="{FF2B5EF4-FFF2-40B4-BE49-F238E27FC236}">
                <a16:creationId xmlns:a16="http://schemas.microsoft.com/office/drawing/2014/main" id="{DDCB631F-F4E2-44C3-85BA-847D0C9418D5}"/>
              </a:ext>
            </a:extLst>
          </p:cNvPr>
          <p:cNvSpPr/>
          <p:nvPr/>
        </p:nvSpPr>
        <p:spPr>
          <a:xfrm>
            <a:off x="9472331" y="2958518"/>
            <a:ext cx="2003752" cy="467137"/>
          </a:xfrm>
          <a:prstGeom prst="rect">
            <a:avLst/>
          </a:prstGeom>
          <a:solidFill>
            <a:schemeClr val="accent2">
              <a:alpha val="88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ja-JP" dirty="0">
                <a:solidFill>
                  <a:schemeClr val="bg1"/>
                </a:solidFill>
              </a:rPr>
              <a:t>Document table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cxnSp>
        <p:nvCxnSpPr>
          <p:cNvPr id="33" name="直線矢印コネクタ 32">
            <a:extLst>
              <a:ext uri="{FF2B5EF4-FFF2-40B4-BE49-F238E27FC236}">
                <a16:creationId xmlns:a16="http://schemas.microsoft.com/office/drawing/2014/main" id="{0E4DCDAF-DDC3-4EEC-B8B4-59107B5ECC7F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9759143" y="3425655"/>
            <a:ext cx="715064" cy="114664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7191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D460D6CF-4D94-479C-8AF4-C4C0151BA920}"/>
              </a:ext>
            </a:extLst>
          </p:cNvPr>
          <p:cNvSpPr/>
          <p:nvPr/>
        </p:nvSpPr>
        <p:spPr>
          <a:xfrm>
            <a:off x="174567" y="3638068"/>
            <a:ext cx="10690168" cy="282923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aphicFrame>
        <p:nvGraphicFramePr>
          <p:cNvPr id="6" name="コンテンツ プレースホルダー 5">
            <a:extLst>
              <a:ext uri="{FF2B5EF4-FFF2-40B4-BE49-F238E27FC236}">
                <a16:creationId xmlns:a16="http://schemas.microsoft.com/office/drawing/2014/main" id="{DC0BC816-9950-4417-A53C-E3CC08CD316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6938631"/>
              </p:ext>
            </p:extLst>
          </p:nvPr>
        </p:nvGraphicFramePr>
        <p:xfrm>
          <a:off x="1947576" y="1108437"/>
          <a:ext cx="6372000" cy="1828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44000">
                  <a:extLst>
                    <a:ext uri="{9D8B030D-6E8A-4147-A177-3AD203B41FA5}">
                      <a16:colId xmlns:a16="http://schemas.microsoft.com/office/drawing/2014/main" val="3137806888"/>
                    </a:ext>
                  </a:extLst>
                </a:gridCol>
                <a:gridCol w="5328000">
                  <a:extLst>
                    <a:ext uri="{9D8B030D-6E8A-4147-A177-3AD203B41FA5}">
                      <a16:colId xmlns:a16="http://schemas.microsoft.com/office/drawing/2014/main" val="188453403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言語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2434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KQL (Kibana Query Language) </a:t>
                      </a:r>
                      <a:r>
                        <a:rPr kumimoji="1" lang="ja-JP" altLang="en-US" dirty="0"/>
                        <a:t>シンタックス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664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Lucene</a:t>
                      </a:r>
                      <a:r>
                        <a:rPr kumimoji="1" lang="ja-JP" altLang="en-US" dirty="0"/>
                        <a:t>シンタックス</a:t>
                      </a:r>
                      <a:endParaRPr kumimoji="1" lang="en-US" altLang="ja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7601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クエリ</a:t>
                      </a:r>
                      <a:r>
                        <a:rPr kumimoji="1" lang="en-US" altLang="ja-JP" dirty="0"/>
                        <a:t>DSL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9191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SQL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5122689"/>
                  </a:ext>
                </a:extLst>
              </a:tr>
            </a:tbl>
          </a:graphicData>
        </a:graphic>
      </p:graphicFrame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78903D8-F9D9-43B2-9F4E-292C8F503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C1CAF-A149-4959-8FD2-91CBA8722C7A}" type="slidenum">
              <a:rPr lang="ja-JP" altLang="en-US" smtClean="0"/>
              <a:pPr/>
              <a:t>11</a:t>
            </a:fld>
            <a:endParaRPr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4A8C5F24-A667-4E4F-B93A-0AD55081A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Kibana</a:t>
            </a:r>
            <a:r>
              <a:rPr lang="ja-JP" altLang="en-US" dirty="0"/>
              <a:t>検索では複数の言語をサポート</a:t>
            </a:r>
            <a:endParaRPr kumimoji="1" lang="ja-JP" altLang="en-US" dirty="0"/>
          </a:p>
        </p:txBody>
      </p:sp>
      <p:sp>
        <p:nvSpPr>
          <p:cNvPr id="7" name="吹き出し: 角を丸めた四角形 6">
            <a:extLst>
              <a:ext uri="{FF2B5EF4-FFF2-40B4-BE49-F238E27FC236}">
                <a16:creationId xmlns:a16="http://schemas.microsoft.com/office/drawing/2014/main" id="{5C6FDC92-261F-46C7-AC2F-9E47D2348D8C}"/>
              </a:ext>
            </a:extLst>
          </p:cNvPr>
          <p:cNvSpPr/>
          <p:nvPr/>
        </p:nvSpPr>
        <p:spPr>
          <a:xfrm>
            <a:off x="8611227" y="1562810"/>
            <a:ext cx="3096359" cy="1163766"/>
          </a:xfrm>
          <a:prstGeom prst="wedgeRoundRectCallout">
            <a:avLst>
              <a:gd name="adj1" fmla="val -67387"/>
              <a:gd name="adj2" fmla="val 196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/>
              <a:t>主に開発者が </a:t>
            </a:r>
            <a:r>
              <a:rPr lang="en-US" altLang="ja-JP" dirty="0"/>
              <a:t>Elasticsearch</a:t>
            </a:r>
            <a:r>
              <a:rPr lang="ja-JP" altLang="en-US" dirty="0"/>
              <a:t>を直接クエリするのに利用する言語</a:t>
            </a:r>
            <a:endParaRPr lang="en-US" altLang="ja-JP" dirty="0"/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5D1E063C-D6E5-4B4A-9A18-4CF21955C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13" y="5073963"/>
            <a:ext cx="4654810" cy="382991"/>
          </a:xfrm>
          <a:prstGeom prst="rect">
            <a:avLst/>
          </a:prstGeom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B7A4DD2-7433-4D49-B213-B406903C86DC}"/>
              </a:ext>
            </a:extLst>
          </p:cNvPr>
          <p:cNvSpPr/>
          <p:nvPr/>
        </p:nvSpPr>
        <p:spPr>
          <a:xfrm>
            <a:off x="423617" y="4602914"/>
            <a:ext cx="2386086" cy="46713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Lucene</a:t>
            </a:r>
            <a:r>
              <a:rPr kumimoji="1" lang="ja-JP" altLang="en-US" dirty="0">
                <a:solidFill>
                  <a:schemeClr val="bg1"/>
                </a:solidFill>
              </a:rPr>
              <a:t>シンタックス</a:t>
            </a: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935909AD-D8D9-4FC9-A594-525F4F364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7834" y="4355869"/>
            <a:ext cx="4575671" cy="2081259"/>
          </a:xfrm>
          <a:prstGeom prst="rect">
            <a:avLst/>
          </a:prstGeom>
        </p:spPr>
      </p:pic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86D03C4A-09A0-4DBB-A955-855727E16056}"/>
              </a:ext>
            </a:extLst>
          </p:cNvPr>
          <p:cNvSpPr/>
          <p:nvPr/>
        </p:nvSpPr>
        <p:spPr>
          <a:xfrm>
            <a:off x="5699676" y="3929748"/>
            <a:ext cx="1654233" cy="46713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クエリ</a:t>
            </a:r>
            <a:r>
              <a:rPr kumimoji="1" lang="en-US" altLang="ja-JP" dirty="0">
                <a:solidFill>
                  <a:schemeClr val="bg1"/>
                </a:solidFill>
              </a:rPr>
              <a:t>DSL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6" name="四角形: 角を丸くする 15">
            <a:extLst>
              <a:ext uri="{FF2B5EF4-FFF2-40B4-BE49-F238E27FC236}">
                <a16:creationId xmlns:a16="http://schemas.microsoft.com/office/drawing/2014/main" id="{81994E12-3F14-456E-B8D8-517231732605}"/>
              </a:ext>
            </a:extLst>
          </p:cNvPr>
          <p:cNvSpPr/>
          <p:nvPr/>
        </p:nvSpPr>
        <p:spPr>
          <a:xfrm>
            <a:off x="165922" y="3375526"/>
            <a:ext cx="8480800" cy="467138"/>
          </a:xfrm>
          <a:prstGeom prst="round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dirty="0"/>
              <a:t>“food”</a:t>
            </a:r>
            <a:r>
              <a:rPr lang="ja-JP" altLang="en-US" dirty="0" err="1"/>
              <a:t>、</a:t>
            </a:r>
            <a:r>
              <a:rPr lang="en-US" altLang="ja-JP" dirty="0"/>
              <a:t>“dogs”</a:t>
            </a:r>
            <a:r>
              <a:rPr lang="ja-JP" altLang="en-US" dirty="0" err="1"/>
              <a:t>、</a:t>
            </a:r>
            <a:r>
              <a:rPr lang="ja-JP" altLang="en-US" dirty="0"/>
              <a:t>または </a:t>
            </a:r>
            <a:r>
              <a:rPr lang="en-US" altLang="ja-JP" dirty="0"/>
              <a:t>“chocolate” </a:t>
            </a:r>
            <a:r>
              <a:rPr lang="ja-JP" altLang="en-US" dirty="0"/>
              <a:t>で </a:t>
            </a:r>
            <a:r>
              <a:rPr lang="en-US" altLang="ja-JP" dirty="0"/>
              <a:t>subjects </a:t>
            </a:r>
            <a:r>
              <a:rPr lang="ja-JP" altLang="en-US" dirty="0"/>
              <a:t>フィールドを検索する場合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099508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0A9FA097-939B-4899-B9CE-C1CD96D58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C1CAF-A149-4959-8FD2-91CBA8722C7A}" type="slidenum">
              <a:rPr lang="ja-JP" altLang="en-US" smtClean="0"/>
              <a:pPr/>
              <a:t>12</a:t>
            </a:fld>
            <a:endParaRPr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1F0C4A63-1541-47D6-8D21-01D1FF138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Visualize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B5E53756-E830-48F9-9849-5419DCB2A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535" y="839586"/>
            <a:ext cx="7284150" cy="5607320"/>
          </a:xfrm>
          <a:prstGeom prst="rect">
            <a:avLst/>
          </a:prstGeom>
        </p:spPr>
      </p:pic>
      <p:sp>
        <p:nvSpPr>
          <p:cNvPr id="7" name="コンテンツ プレースホルダー 1">
            <a:extLst>
              <a:ext uri="{FF2B5EF4-FFF2-40B4-BE49-F238E27FC236}">
                <a16:creationId xmlns:a16="http://schemas.microsoft.com/office/drawing/2014/main" id="{B5A9D400-65F7-4B8D-AF51-89F3FA61A5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814" y="1122363"/>
            <a:ext cx="3514176" cy="5108575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altLang="ja-JP" sz="24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400" dirty="0"/>
              <a:t>グラフをつくる</a:t>
            </a:r>
            <a:endParaRPr lang="en-US" altLang="ja-JP" sz="24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400" dirty="0"/>
              <a:t>さまざまな種類のグラフ</a:t>
            </a:r>
          </a:p>
          <a:p>
            <a:pPr marL="0" indent="0">
              <a:buNone/>
            </a:pPr>
            <a:endParaRPr kumimoji="1" lang="ja-JP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45386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01E49A4F-267B-4D99-B3C4-F8AD59E33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441" y="1123100"/>
            <a:ext cx="4301181" cy="51074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2400" b="1" dirty="0"/>
              <a:t>メトリックアグリゲーションとは：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sz="2400" dirty="0"/>
              <a:t>ドキュメントの集合から数値を計算すること</a:t>
            </a:r>
            <a:endParaRPr lang="en-US" altLang="ja-JP" sz="2400" dirty="0"/>
          </a:p>
          <a:p>
            <a:pPr marL="0" indent="0">
              <a:buNone/>
            </a:pPr>
            <a:endParaRPr lang="en-US" altLang="ja-JP" dirty="0"/>
          </a:p>
          <a:p>
            <a:r>
              <a:rPr lang="ja-JP" altLang="en-US" sz="2000" dirty="0"/>
              <a:t>単一の値 </a:t>
            </a:r>
            <a:endParaRPr lang="en-US" altLang="ja-JP" sz="2000" dirty="0"/>
          </a:p>
          <a:p>
            <a:pPr marL="0" indent="-88900">
              <a:buNone/>
            </a:pPr>
            <a:r>
              <a:rPr lang="en-US" altLang="ja-JP" sz="2000" dirty="0"/>
              <a:t>(</a:t>
            </a:r>
            <a:r>
              <a:rPr lang="en-US" altLang="ja-JP" sz="2000" dirty="0" err="1"/>
              <a:t>eg.</a:t>
            </a:r>
            <a:r>
              <a:rPr lang="en-US" altLang="ja-JP" sz="2000" dirty="0"/>
              <a:t>, avg, sum, min, max, unique count)</a:t>
            </a:r>
          </a:p>
          <a:p>
            <a:r>
              <a:rPr lang="ja-JP" altLang="en-US" sz="2000" dirty="0"/>
              <a:t>または複数の値 </a:t>
            </a:r>
            <a:endParaRPr lang="en-US" altLang="ja-JP" sz="2000" dirty="0"/>
          </a:p>
          <a:p>
            <a:pPr marL="0" indent="-88900">
              <a:buNone/>
            </a:pPr>
            <a:r>
              <a:rPr lang="en-US" altLang="ja-JP" sz="2000" dirty="0"/>
              <a:t>(</a:t>
            </a:r>
            <a:r>
              <a:rPr lang="en-US" altLang="ja-JP" sz="2000" dirty="0" err="1"/>
              <a:t>eg.</a:t>
            </a:r>
            <a:r>
              <a:rPr lang="en-US" altLang="ja-JP" sz="2000" dirty="0"/>
              <a:t>, percentiles, </a:t>
            </a:r>
            <a:r>
              <a:rPr lang="en-US" altLang="ja-JP" sz="2000" dirty="0" err="1"/>
              <a:t>percentile_ranks</a:t>
            </a:r>
            <a:r>
              <a:rPr lang="en-US" altLang="ja-JP" sz="2000" dirty="0"/>
              <a:t>)</a:t>
            </a:r>
            <a:r>
              <a:rPr lang="ja-JP" altLang="en-US" sz="2000" dirty="0"/>
              <a:t> </a:t>
            </a:r>
            <a:endParaRPr lang="en-US" altLang="ja-JP" sz="2000" dirty="0"/>
          </a:p>
          <a:p>
            <a:pPr marL="0" indent="0">
              <a:buNone/>
            </a:pPr>
            <a:endParaRPr kumimoji="1" lang="en-US" altLang="ja-JP" dirty="0"/>
          </a:p>
          <a:p>
            <a:pPr marL="0" indent="0">
              <a:buNone/>
            </a:pP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D477C4E1-FD42-4227-BC59-4A04B9786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C1CAF-A149-4959-8FD2-91CBA8722C7A}" type="slidenum">
              <a:rPr lang="ja-JP" altLang="en-US" smtClean="0"/>
              <a:pPr/>
              <a:t>13</a:t>
            </a:fld>
            <a:endParaRPr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FC19AA1F-33E6-436E-AA7E-FC836F7C5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Visualize</a:t>
            </a:r>
            <a:endParaRPr kumimoji="1" lang="ja-JP" alt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57135E6D-9943-4EB8-B928-B1C2093B4C25}"/>
              </a:ext>
            </a:extLst>
          </p:cNvPr>
          <p:cNvGrpSpPr/>
          <p:nvPr/>
        </p:nvGrpSpPr>
        <p:grpSpPr>
          <a:xfrm>
            <a:off x="4327485" y="2130013"/>
            <a:ext cx="7781384" cy="3621559"/>
            <a:chOff x="999580" y="2136060"/>
            <a:chExt cx="7781384" cy="3621559"/>
          </a:xfrm>
        </p:grpSpPr>
        <p:pic>
          <p:nvPicPr>
            <p:cNvPr id="6" name="図 5">
              <a:extLst>
                <a:ext uri="{FF2B5EF4-FFF2-40B4-BE49-F238E27FC236}">
                  <a16:creationId xmlns:a16="http://schemas.microsoft.com/office/drawing/2014/main" id="{9829616E-FE6B-4DF8-94BD-D8BB5EE17A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3077" t="32771" r="2968" b="5988"/>
            <a:stretch/>
          </p:blipFill>
          <p:spPr>
            <a:xfrm>
              <a:off x="3107834" y="2136060"/>
              <a:ext cx="5673130" cy="3621559"/>
            </a:xfrm>
            <a:prstGeom prst="rect">
              <a:avLst/>
            </a:prstGeom>
          </p:spPr>
        </p:pic>
        <p:sp>
          <p:nvSpPr>
            <p:cNvPr id="7" name="左中かっこ 6">
              <a:extLst>
                <a:ext uri="{FF2B5EF4-FFF2-40B4-BE49-F238E27FC236}">
                  <a16:creationId xmlns:a16="http://schemas.microsoft.com/office/drawing/2014/main" id="{11A53286-F43C-4D8A-B961-197F83D22691}"/>
                </a:ext>
              </a:extLst>
            </p:cNvPr>
            <p:cNvSpPr/>
            <p:nvPr/>
          </p:nvSpPr>
          <p:spPr>
            <a:xfrm>
              <a:off x="2658170" y="2208508"/>
              <a:ext cx="526732" cy="3200400"/>
            </a:xfrm>
            <a:prstGeom prst="leftBrac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テキスト ボックス 7">
              <a:extLst>
                <a:ext uri="{FF2B5EF4-FFF2-40B4-BE49-F238E27FC236}">
                  <a16:creationId xmlns:a16="http://schemas.microsoft.com/office/drawing/2014/main" id="{538328CC-0697-4683-94F2-9D76C3DB3F49}"/>
                </a:ext>
              </a:extLst>
            </p:cNvPr>
            <p:cNvSpPr txBox="1"/>
            <p:nvPr/>
          </p:nvSpPr>
          <p:spPr>
            <a:xfrm>
              <a:off x="999580" y="3438894"/>
              <a:ext cx="1766806" cy="646331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kumimoji="1" lang="en-US" altLang="ja-JP" dirty="0"/>
                <a:t>Metric</a:t>
              </a:r>
            </a:p>
            <a:p>
              <a:r>
                <a:rPr lang="en-US" altLang="ja-JP" dirty="0"/>
                <a:t>Aggregation</a:t>
              </a:r>
              <a:endParaRPr kumimoji="1" lang="ja-JP" altLang="en-US" dirty="0"/>
            </a:p>
          </p:txBody>
        </p:sp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BC5888C4-0309-4958-AC38-E60B5BB05D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187" t="43344" r="32392" b="42242"/>
            <a:stretch/>
          </p:blipFill>
          <p:spPr>
            <a:xfrm>
              <a:off x="5115763" y="3541362"/>
              <a:ext cx="2255004" cy="852407"/>
            </a:xfrm>
            <a:prstGeom prst="rect">
              <a:avLst/>
            </a:prstGeom>
          </p:spPr>
        </p:pic>
      </p:grpSp>
      <p:sp>
        <p:nvSpPr>
          <p:cNvPr id="14" name="吹き出し: 角を丸めた四角形 13">
            <a:extLst>
              <a:ext uri="{FF2B5EF4-FFF2-40B4-BE49-F238E27FC236}">
                <a16:creationId xmlns:a16="http://schemas.microsoft.com/office/drawing/2014/main" id="{B525CE54-5ECC-4531-874B-87FA9DEBE6AC}"/>
              </a:ext>
            </a:extLst>
          </p:cNvPr>
          <p:cNvSpPr/>
          <p:nvPr/>
        </p:nvSpPr>
        <p:spPr>
          <a:xfrm>
            <a:off x="5083650" y="878778"/>
            <a:ext cx="4525863" cy="846172"/>
          </a:xfrm>
          <a:prstGeom prst="wedgeRoundRectCallout">
            <a:avLst>
              <a:gd name="adj1" fmla="val -60535"/>
              <a:gd name="adj2" fmla="val 246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/>
              <a:t>ピボットテーブルで特定のカラムの値をどのようにまとめるのか似ている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849093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B806FAB9-8B17-457C-AC03-9A1A5695C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Visualize</a:t>
            </a:r>
            <a:endParaRPr lang="ja-JP" altLang="en-US" dirty="0"/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73FBD61D-4DDB-4092-954A-177ACACABD2F}"/>
              </a:ext>
            </a:extLst>
          </p:cNvPr>
          <p:cNvGrpSpPr/>
          <p:nvPr/>
        </p:nvGrpSpPr>
        <p:grpSpPr>
          <a:xfrm>
            <a:off x="4771504" y="1483135"/>
            <a:ext cx="7349182" cy="4900158"/>
            <a:chOff x="999580" y="1754874"/>
            <a:chExt cx="7366340" cy="4606091"/>
          </a:xfrm>
        </p:grpSpPr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02FCA35B-4A58-42BC-82F2-628567AFCAC9}"/>
                </a:ext>
              </a:extLst>
            </p:cNvPr>
            <p:cNvSpPr txBox="1"/>
            <p:nvPr/>
          </p:nvSpPr>
          <p:spPr>
            <a:xfrm>
              <a:off x="4615851" y="5991633"/>
              <a:ext cx="2404882" cy="36933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en-US" altLang="ja-JP" dirty="0"/>
                <a:t>Bucket</a:t>
              </a:r>
              <a:r>
                <a:rPr lang="ja-JP" altLang="en-US" dirty="0"/>
                <a:t> </a:t>
              </a:r>
              <a:r>
                <a:rPr lang="en-US" altLang="ja-JP" dirty="0"/>
                <a:t>Aggregation</a:t>
              </a:r>
              <a:endParaRPr kumimoji="1" lang="ja-JP" altLang="en-US" dirty="0"/>
            </a:p>
          </p:txBody>
        </p:sp>
        <p:grpSp>
          <p:nvGrpSpPr>
            <p:cNvPr id="3" name="グループ化 2">
              <a:extLst>
                <a:ext uri="{FF2B5EF4-FFF2-40B4-BE49-F238E27FC236}">
                  <a16:creationId xmlns:a16="http://schemas.microsoft.com/office/drawing/2014/main" id="{92A822A0-3386-46C9-A222-8C7815E0C18B}"/>
                </a:ext>
              </a:extLst>
            </p:cNvPr>
            <p:cNvGrpSpPr/>
            <p:nvPr/>
          </p:nvGrpSpPr>
          <p:grpSpPr>
            <a:xfrm>
              <a:off x="999580" y="1754874"/>
              <a:ext cx="7366340" cy="4236759"/>
              <a:chOff x="999580" y="1754874"/>
              <a:chExt cx="7366340" cy="4236759"/>
            </a:xfrm>
          </p:grpSpPr>
          <p:pic>
            <p:nvPicPr>
              <p:cNvPr id="39" name="図 38">
                <a:extLst>
                  <a:ext uri="{FF2B5EF4-FFF2-40B4-BE49-F238E27FC236}">
                    <a16:creationId xmlns:a16="http://schemas.microsoft.com/office/drawing/2014/main" id="{B12F6FBD-6F86-45AB-98E7-0A66D6A6C2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65920" y="1754874"/>
                <a:ext cx="5400000" cy="3843893"/>
              </a:xfrm>
              <a:prstGeom prst="rect">
                <a:avLst/>
              </a:prstGeom>
            </p:spPr>
          </p:pic>
          <p:sp>
            <p:nvSpPr>
              <p:cNvPr id="6" name="左中かっこ 5">
                <a:extLst>
                  <a:ext uri="{FF2B5EF4-FFF2-40B4-BE49-F238E27FC236}">
                    <a16:creationId xmlns:a16="http://schemas.microsoft.com/office/drawing/2014/main" id="{DCA2A909-0A68-44F0-930A-933C79CD5835}"/>
                  </a:ext>
                </a:extLst>
              </p:cNvPr>
              <p:cNvSpPr/>
              <p:nvPr/>
            </p:nvSpPr>
            <p:spPr>
              <a:xfrm>
                <a:off x="2658170" y="2069026"/>
                <a:ext cx="526732" cy="3200400"/>
              </a:xfrm>
              <a:prstGeom prst="leftBrace">
                <a:avLst/>
              </a:prstGeom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7" name="テキスト ボックス 6">
                <a:extLst>
                  <a:ext uri="{FF2B5EF4-FFF2-40B4-BE49-F238E27FC236}">
                    <a16:creationId xmlns:a16="http://schemas.microsoft.com/office/drawing/2014/main" id="{9FD28E55-1A65-4066-BE81-C235A7642912}"/>
                  </a:ext>
                </a:extLst>
              </p:cNvPr>
              <p:cNvSpPr txBox="1"/>
              <p:nvPr/>
            </p:nvSpPr>
            <p:spPr>
              <a:xfrm>
                <a:off x="999580" y="3299412"/>
                <a:ext cx="1766806" cy="646331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r>
                  <a:rPr kumimoji="1" lang="en-US" altLang="ja-JP" dirty="0"/>
                  <a:t>Metric</a:t>
                </a:r>
              </a:p>
              <a:p>
                <a:r>
                  <a:rPr lang="en-US" altLang="ja-JP" dirty="0"/>
                  <a:t>Aggregation</a:t>
                </a:r>
                <a:endParaRPr kumimoji="1" lang="ja-JP" altLang="en-US" dirty="0"/>
              </a:p>
            </p:txBody>
          </p:sp>
          <p:cxnSp>
            <p:nvCxnSpPr>
              <p:cNvPr id="13" name="直線矢印コネクタ 12">
                <a:extLst>
                  <a:ext uri="{FF2B5EF4-FFF2-40B4-BE49-F238E27FC236}">
                    <a16:creationId xmlns:a16="http://schemas.microsoft.com/office/drawing/2014/main" id="{735B1453-88D0-4D96-A616-7E675F7309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511353" y="5517399"/>
                <a:ext cx="650935" cy="41224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8" name="直線矢印コネクタ 17">
                <a:extLst>
                  <a:ext uri="{FF2B5EF4-FFF2-40B4-BE49-F238E27FC236}">
                    <a16:creationId xmlns:a16="http://schemas.microsoft.com/office/drawing/2014/main" id="{CE50602F-F371-4AAE-83B3-1E590FB1CB95}"/>
                  </a:ext>
                </a:extLst>
              </p:cNvPr>
              <p:cNvCxnSpPr>
                <a:cxnSpLocks/>
                <a:stCxn id="9" idx="0"/>
              </p:cNvCxnSpPr>
              <p:nvPr/>
            </p:nvCxnSpPr>
            <p:spPr>
              <a:xfrm flipV="1">
                <a:off x="5818292" y="5598767"/>
                <a:ext cx="0" cy="392866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4" name="直線矢印コネクタ 23">
                <a:extLst>
                  <a:ext uri="{FF2B5EF4-FFF2-40B4-BE49-F238E27FC236}">
                    <a16:creationId xmlns:a16="http://schemas.microsoft.com/office/drawing/2014/main" id="{165FA9F8-D9B0-4EF5-A784-EB0DC14045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26081" y="5558083"/>
                <a:ext cx="843363" cy="37155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sp>
        <p:nvSpPr>
          <p:cNvPr id="14" name="コンテンツ プレースホルダー 1">
            <a:extLst>
              <a:ext uri="{FF2B5EF4-FFF2-40B4-BE49-F238E27FC236}">
                <a16:creationId xmlns:a16="http://schemas.microsoft.com/office/drawing/2014/main" id="{3D3C6840-7EF1-402E-92D5-A3F72E55B4C5}"/>
              </a:ext>
            </a:extLst>
          </p:cNvPr>
          <p:cNvSpPr txBox="1">
            <a:spLocks/>
          </p:cNvSpPr>
          <p:nvPr/>
        </p:nvSpPr>
        <p:spPr>
          <a:xfrm>
            <a:off x="154441" y="1123100"/>
            <a:ext cx="4533937" cy="5107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kumimoji="1"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698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7913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698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ja-JP" altLang="en-US" sz="2400" b="1" dirty="0"/>
              <a:t>バケットアグリゲーション</a:t>
            </a:r>
            <a:br>
              <a:rPr lang="en-US" altLang="ja-JP" sz="2400" b="1" dirty="0"/>
            </a:br>
            <a:r>
              <a:rPr lang="ja-JP" altLang="en-US" sz="2400" b="1" dirty="0"/>
              <a:t>とは：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sz="2400" dirty="0"/>
              <a:t>データの集合を何かの条件で振り分けること</a:t>
            </a:r>
            <a:endParaRPr lang="en-US" altLang="ja-JP" sz="2400" dirty="0"/>
          </a:p>
          <a:p>
            <a:pPr marL="0" indent="0">
              <a:buNone/>
            </a:pPr>
            <a:endParaRPr lang="en-US" altLang="ja-JP" sz="2400" dirty="0"/>
          </a:p>
          <a:p>
            <a:pPr marL="0" indent="0">
              <a:buNone/>
            </a:pPr>
            <a:r>
              <a:rPr lang="ja-JP" altLang="en-US" sz="2000" dirty="0"/>
              <a:t>バケットを作成すると、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 sz="2000" dirty="0"/>
              <a:t>共通バケットアグリゲーションの条件を持つドキュメントの集合を一つまたは、複数作成することができる</a:t>
            </a:r>
            <a:endParaRPr lang="en-US" altLang="ja-JP" sz="2000" dirty="0"/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 sz="2000" dirty="0"/>
              <a:t>バケットごとのドキュメント数（</a:t>
            </a:r>
            <a:r>
              <a:rPr lang="en-US" altLang="ja-JP" sz="2000" dirty="0"/>
              <a:t>doc count</a:t>
            </a:r>
            <a:r>
              <a:rPr lang="ja-JP" altLang="en-US" sz="2000" dirty="0"/>
              <a:t>）がデフォルトのメトリック</a:t>
            </a:r>
          </a:p>
          <a:p>
            <a:pPr marL="0" indent="0">
              <a:buNone/>
            </a:pPr>
            <a:endParaRPr lang="en-US" altLang="ja-JP" sz="1800" dirty="0"/>
          </a:p>
          <a:p>
            <a:pPr marL="0" indent="0">
              <a:buFont typeface="Wingdings" panose="05000000000000000000" pitchFamily="2" charset="2"/>
              <a:buNone/>
            </a:pPr>
            <a:endParaRPr lang="ja-JP" altLang="en-US" dirty="0"/>
          </a:p>
        </p:txBody>
      </p:sp>
      <p:sp>
        <p:nvSpPr>
          <p:cNvPr id="19" name="吹き出し: 角を丸めた四角形 18">
            <a:extLst>
              <a:ext uri="{FF2B5EF4-FFF2-40B4-BE49-F238E27FC236}">
                <a16:creationId xmlns:a16="http://schemas.microsoft.com/office/drawing/2014/main" id="{FE1A39E9-563B-42E7-ADEE-97AB7B85C7F8}"/>
              </a:ext>
            </a:extLst>
          </p:cNvPr>
          <p:cNvSpPr/>
          <p:nvPr/>
        </p:nvSpPr>
        <p:spPr>
          <a:xfrm>
            <a:off x="1322380" y="5734900"/>
            <a:ext cx="4015470" cy="766840"/>
          </a:xfrm>
          <a:prstGeom prst="wedgeRoundRectCallout">
            <a:avLst>
              <a:gd name="adj1" fmla="val -32978"/>
              <a:gd name="adj2" fmla="val -10456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/>
              <a:t>ピボットテーブルで行や列の値をグループするのに似ている</a:t>
            </a:r>
          </a:p>
        </p:txBody>
      </p:sp>
    </p:spTree>
    <p:extLst>
      <p:ext uri="{BB962C8B-B14F-4D97-AF65-F5344CB8AC3E}">
        <p14:creationId xmlns:p14="http://schemas.microsoft.com/office/powerpoint/2010/main" val="932763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ACDACF5C-5AAD-4D1F-95A1-9EED316A7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Pipeline Aggregations</a:t>
            </a:r>
          </a:p>
          <a:p>
            <a:pPr lvl="1"/>
            <a:r>
              <a:rPr lang="en-US" altLang="ja-JP" dirty="0"/>
              <a:t>Serial Differencing Aggregation</a:t>
            </a:r>
          </a:p>
          <a:p>
            <a:pPr lvl="1"/>
            <a:r>
              <a:rPr lang="en-US" altLang="ja-JP" dirty="0"/>
              <a:t>Derivative Aggregation</a:t>
            </a:r>
          </a:p>
          <a:p>
            <a:pPr lvl="1"/>
            <a:r>
              <a:rPr lang="en-US" altLang="ja-JP" dirty="0"/>
              <a:t>Cumulative Sum Aggregation</a:t>
            </a:r>
          </a:p>
          <a:p>
            <a:pPr lvl="1"/>
            <a:r>
              <a:rPr lang="en-US" altLang="ja-JP" dirty="0"/>
              <a:t>Moving Average Aggregation</a:t>
            </a:r>
          </a:p>
          <a:p>
            <a:pPr lvl="1"/>
            <a:r>
              <a:rPr lang="en-US" altLang="ja-JP" dirty="0"/>
              <a:t>…</a:t>
            </a:r>
          </a:p>
          <a:p>
            <a:r>
              <a:rPr lang="en-US" altLang="ja-JP" dirty="0"/>
              <a:t>Matrix Aggregations</a:t>
            </a:r>
          </a:p>
          <a:p>
            <a:pPr lvl="1"/>
            <a:r>
              <a:rPr lang="en-US" altLang="ja-JP" dirty="0"/>
              <a:t>Caching heavy aggregations</a:t>
            </a:r>
          </a:p>
          <a:p>
            <a:pPr lvl="1"/>
            <a:r>
              <a:rPr lang="en-US" altLang="ja-JP" dirty="0"/>
              <a:t>Aggregation Metadata</a:t>
            </a:r>
          </a:p>
          <a:p>
            <a:pPr lvl="1"/>
            <a:r>
              <a:rPr kumimoji="1" lang="en-US" altLang="ja-JP" dirty="0"/>
              <a:t>…</a:t>
            </a:r>
          </a:p>
          <a:p>
            <a:pPr marL="0" indent="0">
              <a:buNone/>
            </a:pPr>
            <a:r>
              <a:rPr lang="en-US" altLang="ja-JP" dirty="0">
                <a:hlinkClick r:id="rId3"/>
              </a:rPr>
              <a:t>https://www.elastic.co/guide/en/elasticsearch/reference/current/search-aggregations.html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1439035-0284-4DC4-8EA7-2E874D774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C1CAF-A149-4959-8FD2-91CBA8722C7A}" type="slidenum">
              <a:rPr lang="ja-JP" altLang="en-US" smtClean="0"/>
              <a:pPr/>
              <a:t>15</a:t>
            </a:fld>
            <a:endParaRPr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05632533-CA2F-4990-96B1-7010E2275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参考：他にも</a:t>
            </a:r>
            <a:r>
              <a:rPr kumimoji="1" lang="en-US" altLang="ja-JP" dirty="0"/>
              <a:t>..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260309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70DB0C1F-6B7F-4552-9BCB-AFC9F3B36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500,000 </a:t>
            </a:r>
            <a:r>
              <a:rPr lang="ja-JP" altLang="en-US" dirty="0"/>
              <a:t>以上のメッセージを受信し始めたのはいつか</a:t>
            </a:r>
            <a:r>
              <a:rPr lang="en-US" altLang="ja-JP" dirty="0"/>
              <a:t>?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2BD94E6-FEEE-4146-841D-F11E40F37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C1CAF-A149-4959-8FD2-91CBA8722C7A}" type="slidenum">
              <a:rPr lang="ja-JP" altLang="en-US" smtClean="0"/>
              <a:pPr/>
              <a:t>16</a:t>
            </a:fld>
            <a:endParaRPr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8BA16CDD-5E7D-4405-8B1C-E2896DE76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参考：</a:t>
            </a:r>
            <a:r>
              <a:rPr lang="en-US" altLang="ja-JP" dirty="0"/>
              <a:t>Cumulative Sum</a:t>
            </a:r>
            <a:r>
              <a:rPr lang="ja-JP" altLang="en-US" dirty="0"/>
              <a:t> </a:t>
            </a:r>
            <a:r>
              <a:rPr lang="en-US" altLang="ja-JP" dirty="0"/>
              <a:t>Aggregation</a:t>
            </a:r>
            <a:endParaRPr kumimoji="1" lang="ja-JP" altLang="en-US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D1DDFF0-726B-486A-85A4-AFF2E2CADA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25" t="32606" r="15280" b="6811"/>
          <a:stretch/>
        </p:blipFill>
        <p:spPr>
          <a:xfrm>
            <a:off x="21908" y="1604423"/>
            <a:ext cx="6342611" cy="31666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61D360D-0564-4C96-859B-9815BF280B97}"/>
              </a:ext>
            </a:extLst>
          </p:cNvPr>
          <p:cNvSpPr/>
          <p:nvPr/>
        </p:nvSpPr>
        <p:spPr>
          <a:xfrm>
            <a:off x="171508" y="2731966"/>
            <a:ext cx="1697904" cy="25289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D2350030-2D96-49D7-884F-F98703D220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52" t="32364" r="12177" b="4750"/>
          <a:stretch/>
        </p:blipFill>
        <p:spPr>
          <a:xfrm>
            <a:off x="4825008" y="2959919"/>
            <a:ext cx="7070745" cy="35302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D575FF91-EF4F-4ABF-8666-91E4CF9298C3}"/>
              </a:ext>
            </a:extLst>
          </p:cNvPr>
          <p:cNvSpPr/>
          <p:nvPr/>
        </p:nvSpPr>
        <p:spPr>
          <a:xfrm>
            <a:off x="4988939" y="4208001"/>
            <a:ext cx="1794246" cy="2725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矢印: 上カーブ 14">
            <a:extLst>
              <a:ext uri="{FF2B5EF4-FFF2-40B4-BE49-F238E27FC236}">
                <a16:creationId xmlns:a16="http://schemas.microsoft.com/office/drawing/2014/main" id="{9D64840D-3087-45EE-A13C-ADAB9F31E6B9}"/>
              </a:ext>
            </a:extLst>
          </p:cNvPr>
          <p:cNvSpPr/>
          <p:nvPr/>
        </p:nvSpPr>
        <p:spPr>
          <a:xfrm rot="1821884" flipV="1">
            <a:off x="6102645" y="2383839"/>
            <a:ext cx="3752230" cy="1366774"/>
          </a:xfrm>
          <a:prstGeom prst="curvedUpArrow">
            <a:avLst>
              <a:gd name="adj1" fmla="val 25000"/>
              <a:gd name="adj2" fmla="val 50000"/>
              <a:gd name="adj3" fmla="val 3636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cxnSp>
        <p:nvCxnSpPr>
          <p:cNvPr id="27" name="直線矢印コネクタ 26">
            <a:extLst>
              <a:ext uri="{FF2B5EF4-FFF2-40B4-BE49-F238E27FC236}">
                <a16:creationId xmlns:a16="http://schemas.microsoft.com/office/drawing/2014/main" id="{273DD1F8-5E02-4026-B003-95853C240675}"/>
              </a:ext>
            </a:extLst>
          </p:cNvPr>
          <p:cNvCxnSpPr>
            <a:cxnSpLocks/>
            <a:stCxn id="9" idx="2"/>
            <a:endCxn id="14" idx="1"/>
          </p:cNvCxnSpPr>
          <p:nvPr/>
        </p:nvCxnSpPr>
        <p:spPr>
          <a:xfrm>
            <a:off x="1020460" y="2984858"/>
            <a:ext cx="3968479" cy="13594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吹き出し: 角を丸めた四角形 28">
            <a:extLst>
              <a:ext uri="{FF2B5EF4-FFF2-40B4-BE49-F238E27FC236}">
                <a16:creationId xmlns:a16="http://schemas.microsoft.com/office/drawing/2014/main" id="{BD1ACC4E-4744-4A4A-BF21-AB22B92A3428}"/>
              </a:ext>
            </a:extLst>
          </p:cNvPr>
          <p:cNvSpPr/>
          <p:nvPr/>
        </p:nvSpPr>
        <p:spPr>
          <a:xfrm>
            <a:off x="8924133" y="2011679"/>
            <a:ext cx="3096359" cy="973179"/>
          </a:xfrm>
          <a:prstGeom prst="wedgeRoundRectCallout">
            <a:avLst>
              <a:gd name="adj1" fmla="val 19597"/>
              <a:gd name="adj2" fmla="val 10496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/>
              <a:t>メッセージの数が</a:t>
            </a:r>
            <a:r>
              <a:rPr kumimoji="1" lang="en-US" altLang="ja-JP" dirty="0"/>
              <a:t>500,000</a:t>
            </a:r>
            <a:r>
              <a:rPr kumimoji="1" lang="ja-JP" altLang="en-US" dirty="0"/>
              <a:t>に達する日が一目で</a:t>
            </a:r>
            <a:r>
              <a:rPr lang="ja-JP" altLang="en-US" dirty="0"/>
              <a:t>分かる</a:t>
            </a:r>
            <a:endParaRPr kumimoji="1" lang="ja-JP" altLang="en-US" dirty="0"/>
          </a:p>
        </p:txBody>
      </p:sp>
      <p:sp>
        <p:nvSpPr>
          <p:cNvPr id="30" name="吹き出し: 角を丸めた四角形 29">
            <a:extLst>
              <a:ext uri="{FF2B5EF4-FFF2-40B4-BE49-F238E27FC236}">
                <a16:creationId xmlns:a16="http://schemas.microsoft.com/office/drawing/2014/main" id="{7BE36942-9F66-4F47-9D79-9767B4608CCF}"/>
              </a:ext>
            </a:extLst>
          </p:cNvPr>
          <p:cNvSpPr/>
          <p:nvPr/>
        </p:nvSpPr>
        <p:spPr>
          <a:xfrm>
            <a:off x="877507" y="5157160"/>
            <a:ext cx="3727743" cy="1098321"/>
          </a:xfrm>
          <a:prstGeom prst="wedgeRoundRectCallout">
            <a:avLst>
              <a:gd name="adj1" fmla="val 21745"/>
              <a:gd name="adj2" fmla="val -863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/>
              <a:t>日毎の受信数を</a:t>
            </a:r>
            <a:r>
              <a:rPr lang="en-US" altLang="ja-JP" dirty="0"/>
              <a:t>500,000</a:t>
            </a:r>
            <a:r>
              <a:rPr lang="ja-JP" altLang="en-US" dirty="0"/>
              <a:t>になるまで足し続けないと分からない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143629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4847539-51E8-4B49-88C9-2530CF202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Data table</a:t>
            </a:r>
          </a:p>
          <a:p>
            <a:r>
              <a:rPr kumimoji="1" lang="en-US" altLang="ja-JP" dirty="0"/>
              <a:t>Heat Map</a:t>
            </a:r>
          </a:p>
          <a:p>
            <a:r>
              <a:rPr kumimoji="1" lang="ja-JP" altLang="en-US" dirty="0"/>
              <a:t>タグクラウド</a:t>
            </a:r>
            <a:endParaRPr kumimoji="1" lang="en-US" altLang="ja-JP" dirty="0"/>
          </a:p>
          <a:p>
            <a:r>
              <a:rPr lang="en-US" altLang="ja-JP" dirty="0"/>
              <a:t>Coordinate Map</a:t>
            </a:r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9C5F87E-EE3A-4D99-A7F3-9D8BFBD2C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C1CAF-A149-4959-8FD2-91CBA8722C7A}" type="slidenum">
              <a:rPr lang="ja-JP" altLang="en-US" smtClean="0"/>
              <a:pPr/>
              <a:t>17</a:t>
            </a:fld>
            <a:endParaRPr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496A5123-5960-4059-9BF9-DC61284C5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その他の</a:t>
            </a:r>
            <a:r>
              <a:rPr kumimoji="1" lang="en-US" altLang="ja-JP" dirty="0"/>
              <a:t>Visualize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40256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CDDBA6B-C553-4AF1-BCE1-7AECDCF1D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C1CAF-A149-4959-8FD2-91CBA8722C7A}" type="slidenum">
              <a:rPr lang="ja-JP" altLang="en-US" smtClean="0"/>
              <a:pPr/>
              <a:t>18</a:t>
            </a:fld>
            <a:endParaRPr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6BA48F72-7B7D-455F-B7A1-9ED189DCB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Dashboard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10C08F6-8947-45D8-947D-D99F7E7EE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2674" y="911719"/>
            <a:ext cx="5731188" cy="5530203"/>
          </a:xfrm>
          <a:prstGeom prst="rect">
            <a:avLst/>
          </a:prstGeom>
        </p:spPr>
      </p:pic>
      <p:sp>
        <p:nvSpPr>
          <p:cNvPr id="10" name="コンテンツ プレースホルダー 1">
            <a:extLst>
              <a:ext uri="{FF2B5EF4-FFF2-40B4-BE49-F238E27FC236}">
                <a16:creationId xmlns:a16="http://schemas.microsoft.com/office/drawing/2014/main" id="{AD9109C7-A98D-4B26-867D-6E542B44C17C}"/>
              </a:ext>
            </a:extLst>
          </p:cNvPr>
          <p:cNvSpPr txBox="1">
            <a:spLocks/>
          </p:cNvSpPr>
          <p:nvPr/>
        </p:nvSpPr>
        <p:spPr>
          <a:xfrm>
            <a:off x="154441" y="1123100"/>
            <a:ext cx="4533937" cy="5107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kumimoji="1"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698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7913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698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ja-JP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 dirty="0"/>
              <a:t>グラフを並べる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24747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CDDBA6B-C553-4AF1-BCE1-7AECDCF1D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C1CAF-A149-4959-8FD2-91CBA8722C7A}" type="slidenum">
              <a:rPr lang="ja-JP" altLang="en-US" smtClean="0"/>
              <a:pPr/>
              <a:t>19</a:t>
            </a:fld>
            <a:endParaRPr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6BA48F72-7B7D-455F-B7A1-9ED189DCB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Dashboard</a:t>
            </a:r>
            <a:endParaRPr kumimoji="1" lang="ja-JP" altLang="en-US" dirty="0"/>
          </a:p>
        </p:txBody>
      </p:sp>
      <p:sp>
        <p:nvSpPr>
          <p:cNvPr id="10" name="コンテンツ プレースホルダー 1">
            <a:extLst>
              <a:ext uri="{FF2B5EF4-FFF2-40B4-BE49-F238E27FC236}">
                <a16:creationId xmlns:a16="http://schemas.microsoft.com/office/drawing/2014/main" id="{AD9109C7-A98D-4B26-867D-6E542B44C17C}"/>
              </a:ext>
            </a:extLst>
          </p:cNvPr>
          <p:cNvSpPr txBox="1">
            <a:spLocks/>
          </p:cNvSpPr>
          <p:nvPr/>
        </p:nvSpPr>
        <p:spPr>
          <a:xfrm>
            <a:off x="154441" y="1123100"/>
            <a:ext cx="4533937" cy="5107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kumimoji="1"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698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7913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698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ja-JP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 dirty="0"/>
              <a:t>ダッシュボードをシェアする</a:t>
            </a:r>
            <a:endParaRPr lang="en-US" altLang="ja-JP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C862851E-9341-457F-A0B6-24B709A53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400" y="900113"/>
            <a:ext cx="6648453" cy="3414452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084C8C2-249B-4091-B3E3-10F907944EFB}"/>
              </a:ext>
            </a:extLst>
          </p:cNvPr>
          <p:cNvSpPr/>
          <p:nvPr/>
        </p:nvSpPr>
        <p:spPr>
          <a:xfrm>
            <a:off x="5218715" y="2273680"/>
            <a:ext cx="803394" cy="2570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959DE93F-2116-40B3-9BC0-60B2ED4BA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9090" y="3426546"/>
            <a:ext cx="3726211" cy="3105675"/>
          </a:xfrm>
          <a:prstGeom prst="rect">
            <a:avLst/>
          </a:prstGeom>
        </p:spPr>
      </p:pic>
      <p:sp>
        <p:nvSpPr>
          <p:cNvPr id="19" name="矢印: 上カーブ 18">
            <a:extLst>
              <a:ext uri="{FF2B5EF4-FFF2-40B4-BE49-F238E27FC236}">
                <a16:creationId xmlns:a16="http://schemas.microsoft.com/office/drawing/2014/main" id="{AD3C1AE1-67D8-4B0A-8F2F-BB9A154A84A5}"/>
              </a:ext>
            </a:extLst>
          </p:cNvPr>
          <p:cNvSpPr/>
          <p:nvPr/>
        </p:nvSpPr>
        <p:spPr>
          <a:xfrm rot="3851507">
            <a:off x="6112113" y="4219728"/>
            <a:ext cx="1182370" cy="77737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471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5A358812-6F3F-425D-87E6-18F396A7FC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ja-JP" dirty="0"/>
              <a:t>日付：</a:t>
            </a:r>
            <a:r>
              <a:rPr lang="en-US" altLang="ja-JP" dirty="0"/>
              <a:t>2020/4/20</a:t>
            </a:r>
            <a:r>
              <a:rPr lang="ja-JP" altLang="ja-JP" dirty="0" err="1"/>
              <a:t>、</a:t>
            </a:r>
            <a:r>
              <a:rPr lang="en-US" altLang="ja-JP" dirty="0"/>
              <a:t>21</a:t>
            </a:r>
            <a:r>
              <a:rPr lang="ja-JP" altLang="ja-JP" dirty="0" err="1"/>
              <a:t>、</a:t>
            </a:r>
            <a:r>
              <a:rPr lang="en-US" altLang="ja-JP" dirty="0"/>
              <a:t>22</a:t>
            </a:r>
            <a:r>
              <a:rPr lang="ja-JP" altLang="ja-JP" dirty="0"/>
              <a:t>（合計：</a:t>
            </a:r>
            <a:r>
              <a:rPr lang="en-US" altLang="ja-JP" dirty="0"/>
              <a:t>3</a:t>
            </a:r>
            <a:r>
              <a:rPr lang="ja-JP" altLang="ja-JP" dirty="0"/>
              <a:t>日間）　</a:t>
            </a:r>
          </a:p>
          <a:p>
            <a:r>
              <a:rPr lang="ja-JP" altLang="ja-JP" dirty="0"/>
              <a:t>時間：</a:t>
            </a:r>
            <a:r>
              <a:rPr lang="en-US" altLang="ja-JP" dirty="0"/>
              <a:t>9:00~17:00</a:t>
            </a:r>
          </a:p>
          <a:p>
            <a:r>
              <a:rPr lang="ja-JP" altLang="en-US" dirty="0"/>
              <a:t>料金：</a:t>
            </a:r>
            <a:r>
              <a:rPr lang="en-US" altLang="zh-TW" dirty="0"/>
              <a:t>219,300</a:t>
            </a:r>
            <a:r>
              <a:rPr lang="zh-TW" altLang="en-US" dirty="0"/>
              <a:t>円／人（早期割引適用価格）</a:t>
            </a:r>
            <a:endParaRPr lang="ja-JP" altLang="ja-JP" dirty="0"/>
          </a:p>
          <a:p>
            <a:r>
              <a:rPr lang="ja-JP" altLang="ja-JP" dirty="0"/>
              <a:t>研修形式：オンライントレーニングプラットフォーム（</a:t>
            </a:r>
            <a:r>
              <a:rPr lang="en-US" altLang="ja-JP" dirty="0" err="1"/>
              <a:t>Strigo</a:t>
            </a:r>
            <a:r>
              <a:rPr lang="ja-JP" altLang="ja-JP" dirty="0"/>
              <a:t>）を使用したバーチャルクラス</a:t>
            </a:r>
          </a:p>
          <a:p>
            <a:r>
              <a:rPr lang="ja-JP" altLang="ja-JP" dirty="0"/>
              <a:t>事前準備：良好なネット環境</a:t>
            </a:r>
          </a:p>
          <a:p>
            <a:pPr marL="0" indent="0">
              <a:buNone/>
            </a:pPr>
            <a:r>
              <a:rPr lang="en-US" altLang="ja-JP" dirty="0"/>
              <a:t>                 PC(Mac, Linux, Windows)</a:t>
            </a:r>
            <a:endParaRPr lang="ja-JP" altLang="ja-JP" dirty="0"/>
          </a:p>
          <a:p>
            <a:pPr marL="0" indent="0">
              <a:buNone/>
            </a:pPr>
            <a:r>
              <a:rPr lang="en-US" altLang="ja-JP" dirty="0"/>
              <a:t>                 </a:t>
            </a:r>
            <a:r>
              <a:rPr lang="ja-JP" altLang="ja-JP" dirty="0"/>
              <a:t>最新バージョンの</a:t>
            </a:r>
            <a:r>
              <a:rPr lang="en-US" altLang="ja-JP" dirty="0"/>
              <a:t>Chrome</a:t>
            </a:r>
            <a:r>
              <a:rPr lang="ja-JP" altLang="ja-JP" dirty="0"/>
              <a:t>又は</a:t>
            </a:r>
            <a:r>
              <a:rPr lang="en-US" altLang="ja-JP" dirty="0"/>
              <a:t>Firefox(</a:t>
            </a:r>
            <a:r>
              <a:rPr lang="ja-JP" altLang="ja-JP" dirty="0"/>
              <a:t>それ以外は</a:t>
            </a:r>
            <a:r>
              <a:rPr lang="en-US" altLang="ja-JP" dirty="0"/>
              <a:t>        </a:t>
            </a:r>
          </a:p>
          <a:p>
            <a:pPr marL="0" indent="0">
              <a:buNone/>
            </a:pPr>
            <a:r>
              <a:rPr lang="en-US" altLang="ja-JP" dirty="0"/>
              <a:t>                 </a:t>
            </a:r>
            <a:r>
              <a:rPr lang="en-US" altLang="ja-JP" dirty="0" err="1"/>
              <a:t>Strigo</a:t>
            </a:r>
            <a:r>
              <a:rPr lang="ja-JP" altLang="ja-JP" dirty="0"/>
              <a:t>が正常に作動するか保証できない）</a:t>
            </a:r>
          </a:p>
          <a:p>
            <a:pPr marL="0" indent="0">
              <a:buNone/>
            </a:pPr>
            <a:r>
              <a:rPr lang="en-US" altLang="ja-JP" dirty="0"/>
              <a:t>              </a:t>
            </a:r>
            <a:endParaRPr lang="ja-JP" altLang="ja-JP" dirty="0">
              <a:effectLst/>
            </a:endParaRP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7250FBB-3A00-4174-9951-2A763BCB6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C1CAF-A149-4959-8FD2-91CBA8722C7A}" type="slidenum">
              <a:rPr lang="ja-JP" altLang="en-US" smtClean="0"/>
              <a:pPr/>
              <a:t>2</a:t>
            </a:fld>
            <a:endParaRPr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C9E49AED-FF98-490C-8D24-0FA2EBA7A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研修概要</a:t>
            </a:r>
          </a:p>
        </p:txBody>
      </p:sp>
    </p:spTree>
    <p:extLst>
      <p:ext uri="{BB962C8B-B14F-4D97-AF65-F5344CB8AC3E}">
        <p14:creationId xmlns:p14="http://schemas.microsoft.com/office/powerpoint/2010/main" val="2414903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四角形: 角を丸くする 17">
            <a:extLst>
              <a:ext uri="{FF2B5EF4-FFF2-40B4-BE49-F238E27FC236}">
                <a16:creationId xmlns:a16="http://schemas.microsoft.com/office/drawing/2014/main" id="{DCB0B27C-957D-48A3-92BD-D304B18E43BF}"/>
              </a:ext>
            </a:extLst>
          </p:cNvPr>
          <p:cNvSpPr/>
          <p:nvPr/>
        </p:nvSpPr>
        <p:spPr>
          <a:xfrm>
            <a:off x="409495" y="2332313"/>
            <a:ext cx="3508303" cy="331885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b="1" dirty="0"/>
              <a:t>App</a:t>
            </a:r>
            <a:r>
              <a:rPr kumimoji="1" lang="ja-JP" altLang="en-US" b="1" dirty="0"/>
              <a:t> </a:t>
            </a:r>
            <a:r>
              <a:rPr kumimoji="1" lang="en-US" altLang="ja-JP" b="1" dirty="0"/>
              <a:t>Search</a:t>
            </a:r>
          </a:p>
          <a:p>
            <a:r>
              <a:rPr lang="ja-JP" altLang="en-US" dirty="0"/>
              <a:t>アプリの検索機能</a:t>
            </a:r>
            <a:endParaRPr lang="en-US" altLang="ja-JP" dirty="0"/>
          </a:p>
          <a:p>
            <a:endParaRPr kumimoji="1" lang="en-US" altLang="ja-JP" b="1" dirty="0"/>
          </a:p>
          <a:p>
            <a:r>
              <a:rPr lang="en-US" altLang="ja-JP" b="1" dirty="0"/>
              <a:t>Site</a:t>
            </a:r>
            <a:r>
              <a:rPr lang="ja-JP" altLang="en-US" b="1" dirty="0"/>
              <a:t> </a:t>
            </a:r>
            <a:r>
              <a:rPr lang="en-US" altLang="ja-JP" b="1" dirty="0"/>
              <a:t>Search</a:t>
            </a:r>
          </a:p>
          <a:p>
            <a:r>
              <a:rPr lang="ja-JP" altLang="en-US" dirty="0"/>
              <a:t>ウェブサイトの検索機能</a:t>
            </a:r>
            <a:endParaRPr lang="en-US" altLang="ja-JP" dirty="0"/>
          </a:p>
          <a:p>
            <a:endParaRPr kumimoji="1" lang="en-US" altLang="ja-JP" b="1" dirty="0"/>
          </a:p>
          <a:p>
            <a:r>
              <a:rPr lang="en-US" altLang="ja-JP" b="1" dirty="0"/>
              <a:t>Workplace Search</a:t>
            </a:r>
          </a:p>
          <a:p>
            <a:r>
              <a:rPr kumimoji="1" lang="ja-JP" altLang="en-US" dirty="0"/>
              <a:t>書類の検索機能</a:t>
            </a:r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822E719E-DF8E-44A4-B5B2-D277B80AEA23}"/>
              </a:ext>
            </a:extLst>
          </p:cNvPr>
          <p:cNvSpPr/>
          <p:nvPr/>
        </p:nvSpPr>
        <p:spPr>
          <a:xfrm>
            <a:off x="4159922" y="2339833"/>
            <a:ext cx="3508303" cy="331885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b="1" dirty="0"/>
              <a:t>APM</a:t>
            </a:r>
          </a:p>
          <a:p>
            <a:r>
              <a:rPr lang="ja-JP" altLang="en-US" dirty="0"/>
              <a:t>アプリの監視</a:t>
            </a:r>
            <a:endParaRPr lang="en-US" altLang="ja-JP" dirty="0"/>
          </a:p>
          <a:p>
            <a:endParaRPr kumimoji="1" lang="en-US" altLang="ja-JP" b="1" dirty="0"/>
          </a:p>
          <a:p>
            <a:r>
              <a:rPr lang="en-US" altLang="ja-JP" b="1" dirty="0"/>
              <a:t>Logs</a:t>
            </a:r>
          </a:p>
          <a:p>
            <a:r>
              <a:rPr lang="ja-JP" altLang="en-US" dirty="0"/>
              <a:t>ログの一元化と分析</a:t>
            </a:r>
            <a:endParaRPr lang="en-US" altLang="ja-JP" dirty="0"/>
          </a:p>
          <a:p>
            <a:endParaRPr kumimoji="1" lang="en-US" altLang="ja-JP" b="1" dirty="0"/>
          </a:p>
          <a:p>
            <a:r>
              <a:rPr lang="en-US" altLang="ja-JP" b="1" dirty="0"/>
              <a:t>Metrics</a:t>
            </a:r>
          </a:p>
          <a:p>
            <a:r>
              <a:rPr kumimoji="1" lang="ja-JP" altLang="en-US" dirty="0"/>
              <a:t>メトリックの一元化と分析</a:t>
            </a:r>
            <a:endParaRPr kumimoji="1" lang="en-US" altLang="ja-JP" dirty="0"/>
          </a:p>
          <a:p>
            <a:endParaRPr lang="en-US" altLang="ja-JP" dirty="0"/>
          </a:p>
          <a:p>
            <a:r>
              <a:rPr kumimoji="1" lang="en-US" altLang="ja-JP" b="1" dirty="0"/>
              <a:t>Uptime</a:t>
            </a:r>
          </a:p>
          <a:p>
            <a:r>
              <a:rPr kumimoji="1" lang="ja-JP" altLang="en-US" dirty="0"/>
              <a:t>稼働状況の監視</a:t>
            </a:r>
          </a:p>
        </p:txBody>
      </p:sp>
      <p:sp>
        <p:nvSpPr>
          <p:cNvPr id="24" name="四角形: 角を丸くする 23">
            <a:extLst>
              <a:ext uri="{FF2B5EF4-FFF2-40B4-BE49-F238E27FC236}">
                <a16:creationId xmlns:a16="http://schemas.microsoft.com/office/drawing/2014/main" id="{0B07979D-ECBE-49DC-8E21-3C2947EB1D05}"/>
              </a:ext>
            </a:extLst>
          </p:cNvPr>
          <p:cNvSpPr/>
          <p:nvPr/>
        </p:nvSpPr>
        <p:spPr>
          <a:xfrm>
            <a:off x="7940061" y="2339833"/>
            <a:ext cx="3508303" cy="331885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b="1" dirty="0"/>
              <a:t>SIEM</a:t>
            </a:r>
          </a:p>
          <a:p>
            <a:r>
              <a:rPr lang="ja-JP" altLang="en-US" dirty="0"/>
              <a:t>セキュリティのイベント分析</a:t>
            </a:r>
            <a:endParaRPr lang="en-US" altLang="ja-JP" dirty="0"/>
          </a:p>
          <a:p>
            <a:endParaRPr kumimoji="1" lang="en-US" altLang="ja-JP" b="1" dirty="0"/>
          </a:p>
          <a:p>
            <a:r>
              <a:rPr lang="ja-JP" altLang="en-US" b="1" dirty="0"/>
              <a:t>エンドポイントセキュリティ</a:t>
            </a:r>
            <a:endParaRPr lang="en-US" altLang="ja-JP" b="1" dirty="0"/>
          </a:p>
          <a:p>
            <a:r>
              <a:rPr lang="en-US" altLang="ja-JP" dirty="0"/>
              <a:t>1</a:t>
            </a:r>
            <a:r>
              <a:rPr lang="ja-JP" altLang="en-US" dirty="0"/>
              <a:t>クリックのアンチマルウェア機能</a:t>
            </a:r>
            <a:endParaRPr lang="en-US" altLang="ja-JP" dirty="0"/>
          </a:p>
          <a:p>
            <a:endParaRPr kumimoji="1" lang="en-US" altLang="ja-JP" b="1" dirty="0"/>
          </a:p>
        </p:txBody>
      </p:sp>
      <p:sp>
        <p:nvSpPr>
          <p:cNvPr id="15" name="四角形: 角を丸くする 14">
            <a:extLst>
              <a:ext uri="{FF2B5EF4-FFF2-40B4-BE49-F238E27FC236}">
                <a16:creationId xmlns:a16="http://schemas.microsoft.com/office/drawing/2014/main" id="{688E63FD-F333-4DF1-833E-17EA79D272FB}"/>
              </a:ext>
            </a:extLst>
          </p:cNvPr>
          <p:cNvSpPr/>
          <p:nvPr/>
        </p:nvSpPr>
        <p:spPr>
          <a:xfrm>
            <a:off x="409495" y="1214356"/>
            <a:ext cx="3508303" cy="1109645"/>
          </a:xfrm>
          <a:prstGeom prst="roundRec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ja-JP" b="1" dirty="0"/>
              <a:t>         Elastic</a:t>
            </a:r>
            <a:r>
              <a:rPr lang="ja-JP" altLang="en-US" b="1" dirty="0"/>
              <a:t> </a:t>
            </a:r>
            <a:endParaRPr lang="en-US" altLang="ja-JP" b="1" dirty="0"/>
          </a:p>
          <a:p>
            <a:pPr algn="r"/>
            <a:r>
              <a:rPr lang="ja-JP" altLang="en-US" b="1" dirty="0"/>
              <a:t>エンタープライズ</a:t>
            </a:r>
            <a:r>
              <a:rPr kumimoji="1" lang="ja-JP" altLang="en-US" b="1" dirty="0"/>
              <a:t>サーチ</a:t>
            </a:r>
          </a:p>
        </p:txBody>
      </p:sp>
      <p:sp>
        <p:nvSpPr>
          <p:cNvPr id="17" name="四角形: 角を丸くする 16">
            <a:extLst>
              <a:ext uri="{FF2B5EF4-FFF2-40B4-BE49-F238E27FC236}">
                <a16:creationId xmlns:a16="http://schemas.microsoft.com/office/drawing/2014/main" id="{99027E28-D9C1-4F1C-BC6B-CBA9BFCDA6D8}"/>
              </a:ext>
            </a:extLst>
          </p:cNvPr>
          <p:cNvSpPr/>
          <p:nvPr/>
        </p:nvSpPr>
        <p:spPr>
          <a:xfrm>
            <a:off x="4159923" y="1214355"/>
            <a:ext cx="3508303" cy="1109645"/>
          </a:xfrm>
          <a:prstGeom prst="round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b="1" dirty="0"/>
              <a:t>Elastic</a:t>
            </a:r>
            <a:r>
              <a:rPr lang="ja-JP" altLang="en-US" b="1" dirty="0"/>
              <a:t> </a:t>
            </a:r>
          </a:p>
          <a:p>
            <a:pPr algn="r"/>
            <a:r>
              <a:rPr kumimoji="1" lang="ja-JP" altLang="en-US" b="1" dirty="0"/>
              <a:t>オブザーバビリティ</a:t>
            </a:r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FA1D6CC7-A107-41F7-8A8C-331177B9DD36}"/>
              </a:ext>
            </a:extLst>
          </p:cNvPr>
          <p:cNvSpPr/>
          <p:nvPr/>
        </p:nvSpPr>
        <p:spPr>
          <a:xfrm>
            <a:off x="7940062" y="1214356"/>
            <a:ext cx="3508303" cy="1109645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b="1" dirty="0"/>
              <a:t>Elastic</a:t>
            </a:r>
          </a:p>
          <a:p>
            <a:pPr algn="ctr"/>
            <a:r>
              <a:rPr kumimoji="1" lang="en-US" altLang="ja-JP" b="1" dirty="0"/>
              <a:t>        </a:t>
            </a:r>
            <a:r>
              <a:rPr kumimoji="1" lang="ja-JP" altLang="en-US" b="1" dirty="0"/>
              <a:t>セキュリティ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62CB5C7-2077-4565-AC1B-4B3855A6E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C1CAF-A149-4959-8FD2-91CBA8722C7A}" type="slidenum">
              <a:rPr lang="ja-JP" altLang="en-US" smtClean="0"/>
              <a:pPr/>
              <a:t>20</a:t>
            </a:fld>
            <a:endParaRPr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65C68001-3D5B-40A0-84C7-64BB4B6A5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ja-JP" dirty="0"/>
              <a:t>Elastic</a:t>
            </a:r>
            <a:r>
              <a:rPr kumimoji="1" lang="ja-JP" altLang="en-US" dirty="0"/>
              <a:t>スタックが提供する</a:t>
            </a:r>
            <a:r>
              <a:rPr kumimoji="1" lang="en-US" altLang="ja-JP" dirty="0"/>
              <a:t>3</a:t>
            </a:r>
            <a:r>
              <a:rPr kumimoji="1" lang="ja-JP" altLang="en-US" dirty="0" err="1"/>
              <a:t>つの</a:t>
            </a:r>
            <a:r>
              <a:rPr kumimoji="1" lang="ja-JP" altLang="en-US" dirty="0"/>
              <a:t>ソリューション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64AADEFD-6373-4743-84E7-B45E55245A3C}"/>
              </a:ext>
            </a:extLst>
          </p:cNvPr>
          <p:cNvSpPr/>
          <p:nvPr/>
        </p:nvSpPr>
        <p:spPr>
          <a:xfrm>
            <a:off x="4048297" y="1022465"/>
            <a:ext cx="3791919" cy="5309040"/>
          </a:xfrm>
          <a:prstGeom prst="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ja-JP" altLang="en-US" dirty="0">
                <a:solidFill>
                  <a:srgbClr val="FF0000"/>
                </a:solidFill>
              </a:rPr>
              <a:t>研修で学んだ範囲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4A685D58-6C31-49E3-B712-38F52D6105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50" t="25032" r="78076" b="69019"/>
          <a:stretch/>
        </p:blipFill>
        <p:spPr>
          <a:xfrm>
            <a:off x="458442" y="1390250"/>
            <a:ext cx="665019" cy="759439"/>
          </a:xfrm>
          <a:prstGeom prst="rect">
            <a:avLst/>
          </a:prstGeom>
        </p:spPr>
      </p:pic>
      <p:pic>
        <p:nvPicPr>
          <p:cNvPr id="19" name="図 18">
            <a:extLst>
              <a:ext uri="{FF2B5EF4-FFF2-40B4-BE49-F238E27FC236}">
                <a16:creationId xmlns:a16="http://schemas.microsoft.com/office/drawing/2014/main" id="{E155BB4C-481C-40B2-8219-C0B937FF45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813" t="24055" r="58237" b="70698"/>
          <a:stretch/>
        </p:blipFill>
        <p:spPr>
          <a:xfrm>
            <a:off x="4513936" y="1469963"/>
            <a:ext cx="756458" cy="669768"/>
          </a:xfrm>
          <a:prstGeom prst="rect">
            <a:avLst/>
          </a:prstGeom>
        </p:spPr>
      </p:pic>
      <p:pic>
        <p:nvPicPr>
          <p:cNvPr id="22" name="図 21">
            <a:extLst>
              <a:ext uri="{FF2B5EF4-FFF2-40B4-BE49-F238E27FC236}">
                <a16:creationId xmlns:a16="http://schemas.microsoft.com/office/drawing/2014/main" id="{BFD36DD0-1E5C-45EA-B2E4-EC6BF6FA2D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57" t="23599" r="38310" b="70698"/>
          <a:stretch/>
        </p:blipFill>
        <p:spPr>
          <a:xfrm>
            <a:off x="8260367" y="1382905"/>
            <a:ext cx="638259" cy="727957"/>
          </a:xfrm>
          <a:prstGeom prst="rect">
            <a:avLst/>
          </a:prstGeom>
        </p:spPr>
      </p:pic>
      <p:sp>
        <p:nvSpPr>
          <p:cNvPr id="26" name="吹き出し: 角を丸めた四角形 25">
            <a:extLst>
              <a:ext uri="{FF2B5EF4-FFF2-40B4-BE49-F238E27FC236}">
                <a16:creationId xmlns:a16="http://schemas.microsoft.com/office/drawing/2014/main" id="{2C683649-B228-4E4A-8076-5C1BC9B665BC}"/>
              </a:ext>
            </a:extLst>
          </p:cNvPr>
          <p:cNvSpPr/>
          <p:nvPr/>
        </p:nvSpPr>
        <p:spPr>
          <a:xfrm>
            <a:off x="274320" y="5720093"/>
            <a:ext cx="3708727" cy="779931"/>
          </a:xfrm>
          <a:prstGeom prst="wedgeRoundRectCallout">
            <a:avLst>
              <a:gd name="adj1" fmla="val 56113"/>
              <a:gd name="adj2" fmla="val -52628"/>
              <a:gd name="adj3" fmla="val 16667"/>
            </a:avLst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アーキテクチャ内をモニタリング</a:t>
            </a:r>
            <a:r>
              <a:rPr lang="ja-JP" altLang="en-US" dirty="0">
                <a:solidFill>
                  <a:schemeClr val="tx1"/>
                </a:solidFill>
              </a:rPr>
              <a:t>して状況を把握しよう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9392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A895C101-4B21-4319-AD0A-00B9BD9EA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ja-JP" altLang="en-US" sz="3200" b="1" dirty="0"/>
              <a:t>オブザーバブルなシステムとは：</a:t>
            </a:r>
            <a:endParaRPr kumimoji="1" lang="en-US" altLang="ja-JP" sz="3200" b="1" dirty="0"/>
          </a:p>
          <a:p>
            <a:pPr marL="0" indent="0">
              <a:buNone/>
            </a:pPr>
            <a:r>
              <a:rPr kumimoji="1" lang="ja-JP" altLang="en-US" sz="3200" dirty="0"/>
              <a:t>アーキテクチャ内で起こることは全てモニタリングでき、特定できることである</a:t>
            </a:r>
            <a:endParaRPr kumimoji="1" lang="en-US" altLang="ja-JP" sz="3200" dirty="0"/>
          </a:p>
          <a:p>
            <a:pPr marL="0" indent="0">
              <a:buNone/>
            </a:pPr>
            <a:endParaRPr kumimoji="1" lang="en-US" altLang="ja-JP" sz="3200" dirty="0"/>
          </a:p>
          <a:p>
            <a:pPr marL="0" indent="0">
              <a:buNone/>
            </a:pPr>
            <a:r>
              <a:rPr kumimoji="1" lang="ja-JP" altLang="en-US" sz="3200" b="1" dirty="0"/>
              <a:t>何を特定するのか：</a:t>
            </a:r>
            <a:endParaRPr kumimoji="1" lang="en-US" altLang="ja-JP" sz="3200" b="1" dirty="0"/>
          </a:p>
          <a:p>
            <a:pPr lvl="1"/>
            <a:r>
              <a:rPr lang="en-US" altLang="ja-JP" sz="2800" dirty="0"/>
              <a:t> </a:t>
            </a:r>
            <a:r>
              <a:rPr lang="ja-JP" altLang="en-US" sz="2800" dirty="0"/>
              <a:t>望ましくない振る舞いを検知できる </a:t>
            </a:r>
            <a:r>
              <a:rPr lang="en-US" altLang="ja-JP" sz="2800" dirty="0"/>
              <a:t>(</a:t>
            </a:r>
            <a:r>
              <a:rPr lang="ja-JP" altLang="en-US" sz="2800" dirty="0"/>
              <a:t>サービスダウンタイム、レスポンス遅延 </a:t>
            </a:r>
            <a:r>
              <a:rPr lang="en-US" altLang="ja-JP" sz="2800" dirty="0"/>
              <a:t>...) </a:t>
            </a:r>
          </a:p>
          <a:p>
            <a:pPr lvl="1"/>
            <a:r>
              <a:rPr lang="ja-JP" altLang="en-US" sz="2800" dirty="0"/>
              <a:t>それらの振る舞いの原因を特定できる </a:t>
            </a:r>
            <a:r>
              <a:rPr kumimoji="1" lang="ja-JP" altLang="en-US" sz="2800" dirty="0"/>
              <a:t> 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AFE9362-54CE-42F6-9C5C-B28634518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C1CAF-A149-4959-8FD2-91CBA8722C7A}" type="slidenum">
              <a:rPr lang="ja-JP" altLang="en-US" smtClean="0"/>
              <a:pPr/>
              <a:t>21</a:t>
            </a:fld>
            <a:endParaRPr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B892DA55-70E5-43A7-920F-B6F8A5D3C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オブザーバビリティ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79481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7A9917B3-8908-422D-8E79-018EA4398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3269" y="1123100"/>
            <a:ext cx="3641675" cy="5107442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ja-JP" altLang="en-US" sz="2000" b="1" dirty="0"/>
              <a:t>オブザーバビリティ三本柱</a:t>
            </a:r>
            <a:endParaRPr lang="en-US" altLang="ja-JP" sz="2000" b="1" dirty="0"/>
          </a:p>
          <a:p>
            <a:pPr>
              <a:buFont typeface="Wingdings" panose="05000000000000000000" pitchFamily="2" charset="2"/>
              <a:buChar char="u"/>
            </a:pPr>
            <a:r>
              <a:rPr kumimoji="1" lang="ja-JP" altLang="en-US" sz="2000" dirty="0"/>
              <a:t>ログ</a:t>
            </a:r>
            <a:r>
              <a:rPr kumimoji="1" lang="en-US" altLang="ja-JP" sz="2000" dirty="0"/>
              <a:t>: </a:t>
            </a:r>
            <a:r>
              <a:rPr kumimoji="1" lang="en-US" altLang="ja-JP" sz="2000" dirty="0" err="1"/>
              <a:t>Filebeat</a:t>
            </a:r>
            <a:endParaRPr lang="en-US" altLang="ja-JP" sz="2000" dirty="0"/>
          </a:p>
          <a:p>
            <a:pPr>
              <a:buFont typeface="Wingdings" panose="05000000000000000000" pitchFamily="2" charset="2"/>
              <a:buChar char="u"/>
            </a:pPr>
            <a:r>
              <a:rPr kumimoji="1" lang="ja-JP" altLang="en-US" sz="2000" dirty="0"/>
              <a:t>インフラ </a:t>
            </a:r>
            <a:r>
              <a:rPr kumimoji="1" lang="en-US" altLang="ja-JP" sz="2000" dirty="0"/>
              <a:t>(</a:t>
            </a:r>
            <a:r>
              <a:rPr kumimoji="1" lang="ja-JP" altLang="en-US" sz="2000" dirty="0"/>
              <a:t>メトリック</a:t>
            </a:r>
            <a:r>
              <a:rPr kumimoji="1" lang="en-US" altLang="ja-JP" sz="2000" dirty="0"/>
              <a:t>): </a:t>
            </a:r>
            <a:r>
              <a:rPr kumimoji="1" lang="en-US" altLang="ja-JP" sz="2000" dirty="0" err="1"/>
              <a:t>Metricbeat</a:t>
            </a:r>
            <a:endParaRPr lang="en-US" altLang="ja-JP" sz="2000" dirty="0"/>
          </a:p>
          <a:p>
            <a:pPr>
              <a:buFont typeface="Wingdings" panose="05000000000000000000" pitchFamily="2" charset="2"/>
              <a:buChar char="u"/>
            </a:pPr>
            <a:r>
              <a:rPr kumimoji="1" lang="ja-JP" altLang="en-US" sz="2000" dirty="0"/>
              <a:t>トレース</a:t>
            </a:r>
            <a:r>
              <a:rPr kumimoji="1" lang="en-US" altLang="ja-JP" sz="2000" dirty="0"/>
              <a:t>: APM </a:t>
            </a:r>
            <a:endParaRPr kumimoji="1" lang="ja-JP" altLang="en-US" sz="20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AC467C1-C85B-4F0C-B0AD-45465E3E3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C1CAF-A149-4959-8FD2-91CBA8722C7A}" type="slidenum">
              <a:rPr lang="ja-JP" altLang="en-US" smtClean="0"/>
              <a:pPr/>
              <a:t>22</a:t>
            </a:fld>
            <a:endParaRPr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21F7D30E-0385-4746-BB6A-8D1DE7DC3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オブザーバビリティ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18EA49B1-5D2D-4926-90DC-247FACD53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945" y="846574"/>
            <a:ext cx="8128972" cy="5320907"/>
          </a:xfrm>
          <a:prstGeom prst="rect">
            <a:avLst/>
          </a:prstGeom>
        </p:spPr>
      </p:pic>
      <p:sp>
        <p:nvSpPr>
          <p:cNvPr id="7" name="コンテンツ プレースホルダー 1">
            <a:extLst>
              <a:ext uri="{FF2B5EF4-FFF2-40B4-BE49-F238E27FC236}">
                <a16:creationId xmlns:a16="http://schemas.microsoft.com/office/drawing/2014/main" id="{9104E607-B786-4E85-9695-5829BF811300}"/>
              </a:ext>
            </a:extLst>
          </p:cNvPr>
          <p:cNvSpPr txBox="1">
            <a:spLocks/>
          </p:cNvSpPr>
          <p:nvPr/>
        </p:nvSpPr>
        <p:spPr>
          <a:xfrm>
            <a:off x="3914944" y="6147452"/>
            <a:ext cx="7835462" cy="36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kumimoji="1"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698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7913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698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ja-JP" sz="1400" dirty="0">
                <a:hlinkClick r:id="rId4"/>
              </a:rPr>
              <a:t>https://www.nic.ad.jp/ja/materials/iw/2019/proceedings/h1/h1-ohtani-1.pdf</a:t>
            </a:r>
            <a:endParaRPr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8905609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3DCE1F6-0682-41FC-8085-D2941D4DA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C1CAF-A149-4959-8FD2-91CBA8722C7A}" type="slidenum">
              <a:rPr lang="ja-JP" altLang="en-US" smtClean="0"/>
              <a:pPr/>
              <a:t>23</a:t>
            </a:fld>
            <a:endParaRPr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4DCD4548-866D-4C2A-954B-619898745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研修で使用した観測対象のアーキテクチャ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71777D65-5DB6-401A-B948-81442ED4A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5725" y="987124"/>
            <a:ext cx="6705600" cy="5340848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4F1D3A42-CF6A-4D68-8FC0-FCEADABE3D0D}"/>
              </a:ext>
            </a:extLst>
          </p:cNvPr>
          <p:cNvSpPr/>
          <p:nvPr/>
        </p:nvSpPr>
        <p:spPr>
          <a:xfrm>
            <a:off x="2897753" y="5322393"/>
            <a:ext cx="1895303" cy="412507"/>
          </a:xfrm>
          <a:prstGeom prst="rect">
            <a:avLst/>
          </a:prstGeom>
          <a:solidFill>
            <a:schemeClr val="tx1">
              <a:lumMod val="65000"/>
              <a:lumOff val="35000"/>
              <a:alpha val="88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Heartbeat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38C26037-F263-4C5C-8722-2DA736232047}"/>
              </a:ext>
            </a:extLst>
          </p:cNvPr>
          <p:cNvSpPr/>
          <p:nvPr/>
        </p:nvSpPr>
        <p:spPr>
          <a:xfrm>
            <a:off x="304337" y="2569780"/>
            <a:ext cx="1895303" cy="717307"/>
          </a:xfrm>
          <a:prstGeom prst="rect">
            <a:avLst/>
          </a:prstGeom>
          <a:solidFill>
            <a:schemeClr val="tx1">
              <a:lumMod val="65000"/>
              <a:lumOff val="35000"/>
              <a:alpha val="88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ja-JP" dirty="0">
                <a:solidFill>
                  <a:schemeClr val="bg1"/>
                </a:solidFill>
              </a:rPr>
              <a:t>Python</a:t>
            </a:r>
          </a:p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ウェブサービス</a:t>
            </a:r>
          </a:p>
        </p:txBody>
      </p: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304DFE8B-E2FA-42F2-83FA-405059917A90}"/>
              </a:ext>
            </a:extLst>
          </p:cNvPr>
          <p:cNvSpPr/>
          <p:nvPr/>
        </p:nvSpPr>
        <p:spPr>
          <a:xfrm>
            <a:off x="4963500" y="5438650"/>
            <a:ext cx="1895303" cy="412507"/>
          </a:xfrm>
          <a:prstGeom prst="rect">
            <a:avLst/>
          </a:prstGeom>
          <a:solidFill>
            <a:schemeClr val="tx1">
              <a:lumMod val="65000"/>
              <a:lumOff val="35000"/>
              <a:alpha val="88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ja-JP" dirty="0">
                <a:solidFill>
                  <a:schemeClr val="bg1"/>
                </a:solidFill>
              </a:rPr>
              <a:t>Elasticsearch</a:t>
            </a:r>
            <a:endParaRPr kumimoji="1" lang="en-US" altLang="ja-JP" dirty="0">
              <a:solidFill>
                <a:schemeClr val="bg1"/>
              </a:solidFill>
            </a:endParaRP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FF54B699-5125-4E4E-9FE0-F332E173FB95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3845405" y="4225159"/>
            <a:ext cx="1696296" cy="1097234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20CB9528-CF46-4243-BC9B-CA79601EF593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5911152" y="4225160"/>
            <a:ext cx="1180469" cy="121349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F5198C00-D488-4711-8C05-060B2333705A}"/>
              </a:ext>
            </a:extLst>
          </p:cNvPr>
          <p:cNvSpPr/>
          <p:nvPr/>
        </p:nvSpPr>
        <p:spPr>
          <a:xfrm>
            <a:off x="944322" y="4660785"/>
            <a:ext cx="1895303" cy="412507"/>
          </a:xfrm>
          <a:prstGeom prst="rect">
            <a:avLst/>
          </a:prstGeom>
          <a:solidFill>
            <a:schemeClr val="tx1">
              <a:lumMod val="65000"/>
              <a:lumOff val="35000"/>
              <a:alpha val="88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ja-JP" dirty="0" err="1">
                <a:solidFill>
                  <a:schemeClr val="bg1"/>
                </a:solidFill>
              </a:rPr>
              <a:t>Metricbeat</a:t>
            </a:r>
            <a:endParaRPr kumimoji="1" lang="en-US" altLang="ja-JP" dirty="0">
              <a:solidFill>
                <a:schemeClr val="bg1"/>
              </a:solidFill>
            </a:endParaRPr>
          </a:p>
        </p:txBody>
      </p:sp>
      <p:cxnSp>
        <p:nvCxnSpPr>
          <p:cNvPr id="32" name="直線矢印コネクタ 31">
            <a:extLst>
              <a:ext uri="{FF2B5EF4-FFF2-40B4-BE49-F238E27FC236}">
                <a16:creationId xmlns:a16="http://schemas.microsoft.com/office/drawing/2014/main" id="{92FB2DCB-C11A-446E-A7E0-6823F057C790}"/>
              </a:ext>
            </a:extLst>
          </p:cNvPr>
          <p:cNvCxnSpPr>
            <a:cxnSpLocks/>
            <a:stCxn id="31" idx="3"/>
          </p:cNvCxnSpPr>
          <p:nvPr/>
        </p:nvCxnSpPr>
        <p:spPr>
          <a:xfrm flipV="1">
            <a:off x="2839625" y="4225159"/>
            <a:ext cx="1227740" cy="64188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直線矢印コネクタ 38">
            <a:extLst>
              <a:ext uri="{FF2B5EF4-FFF2-40B4-BE49-F238E27FC236}">
                <a16:creationId xmlns:a16="http://schemas.microsoft.com/office/drawing/2014/main" id="{37B80F31-FFB5-4786-B70F-90C70DE6E2CB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2199640" y="1771477"/>
            <a:ext cx="984994" cy="1156957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正方形/長方形 44">
            <a:extLst>
              <a:ext uri="{FF2B5EF4-FFF2-40B4-BE49-F238E27FC236}">
                <a16:creationId xmlns:a16="http://schemas.microsoft.com/office/drawing/2014/main" id="{844A0405-2432-435A-90DD-F9FD14A97634}"/>
              </a:ext>
            </a:extLst>
          </p:cNvPr>
          <p:cNvSpPr/>
          <p:nvPr/>
        </p:nvSpPr>
        <p:spPr>
          <a:xfrm>
            <a:off x="10366667" y="2489650"/>
            <a:ext cx="1612863" cy="438784"/>
          </a:xfrm>
          <a:prstGeom prst="rect">
            <a:avLst/>
          </a:prstGeom>
          <a:solidFill>
            <a:schemeClr val="tx1">
              <a:lumMod val="65000"/>
              <a:lumOff val="35000"/>
              <a:alpha val="88000"/>
            </a:schemeClr>
          </a:solidFill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-US" altLang="ja-JP" dirty="0" err="1">
                <a:solidFill>
                  <a:schemeClr val="bg1"/>
                </a:solidFill>
              </a:rPr>
              <a:t>Filebeat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cxnSp>
        <p:nvCxnSpPr>
          <p:cNvPr id="46" name="直線矢印コネクタ 45">
            <a:extLst>
              <a:ext uri="{FF2B5EF4-FFF2-40B4-BE49-F238E27FC236}">
                <a16:creationId xmlns:a16="http://schemas.microsoft.com/office/drawing/2014/main" id="{D8D974CF-CDDB-4BD2-923D-5077FF291396}"/>
              </a:ext>
            </a:extLst>
          </p:cNvPr>
          <p:cNvCxnSpPr>
            <a:cxnSpLocks/>
            <a:stCxn id="45" idx="1"/>
          </p:cNvCxnSpPr>
          <p:nvPr/>
        </p:nvCxnSpPr>
        <p:spPr>
          <a:xfrm flipH="1" flipV="1">
            <a:off x="9091448" y="1771477"/>
            <a:ext cx="1275219" cy="937565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3597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DD9CC27F-B826-4142-86C1-292798D1B7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6332" y="1123100"/>
            <a:ext cx="4392070" cy="51074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b="1" dirty="0" err="1"/>
              <a:t>Heatbeat</a:t>
            </a:r>
            <a:r>
              <a:rPr kumimoji="1" lang="en-US" altLang="ja-JP" b="1" dirty="0"/>
              <a:t> </a:t>
            </a:r>
            <a:r>
              <a:rPr kumimoji="1" lang="ja-JP" altLang="en-US" b="1" dirty="0"/>
              <a:t>とは：</a:t>
            </a:r>
            <a:endParaRPr kumimoji="1" lang="en-US" altLang="ja-JP" b="1" dirty="0"/>
          </a:p>
          <a:p>
            <a:pPr marL="0" indent="0">
              <a:buNone/>
            </a:pPr>
            <a:r>
              <a:rPr kumimoji="1" lang="ja-JP" altLang="en-US" b="1" dirty="0"/>
              <a:t>軽量なアップタイム監視用データ送信プログラム</a:t>
            </a:r>
            <a:endParaRPr kumimoji="1" lang="en-US" altLang="ja-JP" b="1" dirty="0"/>
          </a:p>
          <a:p>
            <a:pPr marL="0" indent="0">
              <a:buNone/>
            </a:pPr>
            <a:endParaRPr lang="en-US" altLang="ja-JP" b="1" dirty="0"/>
          </a:p>
          <a:p>
            <a:pPr marL="0" indent="0">
              <a:buNone/>
            </a:pPr>
            <a:endParaRPr lang="en-US" altLang="ja-JP" b="1" dirty="0"/>
          </a:p>
          <a:p>
            <a:pPr marL="0" indent="0">
              <a:buNone/>
            </a:pPr>
            <a:r>
              <a:rPr kumimoji="1" lang="ja-JP" altLang="en-US" b="1" dirty="0"/>
              <a:t> ２つの主な目的</a:t>
            </a:r>
            <a:r>
              <a:rPr kumimoji="1" lang="en-US" altLang="ja-JP" b="1" dirty="0"/>
              <a:t>: </a:t>
            </a:r>
          </a:p>
          <a:p>
            <a:pPr marL="514350" indent="-514350">
              <a:buAutoNum type="arabicPeriod"/>
            </a:pPr>
            <a:r>
              <a:rPr kumimoji="1" lang="ja-JP" altLang="en-US" dirty="0"/>
              <a:t>サービスの可用性をチェックする </a:t>
            </a:r>
            <a:endParaRPr lang="en-US" altLang="ja-JP" dirty="0"/>
          </a:p>
          <a:p>
            <a:pPr marL="514350" indent="-514350">
              <a:buAutoNum type="arabicPeriod"/>
            </a:pPr>
            <a:r>
              <a:rPr kumimoji="1" lang="ja-JP" altLang="en-US" dirty="0"/>
              <a:t>ネットワークに問題がないかテストする </a:t>
            </a:r>
            <a:endParaRPr kumimoji="1" lang="en-US" altLang="ja-JP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13337B2A-3531-436A-B930-C9E0DC43B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C1CAF-A149-4959-8FD2-91CBA8722C7A}" type="slidenum">
              <a:rPr lang="ja-JP" altLang="en-US" smtClean="0"/>
              <a:pPr/>
              <a:t>24</a:t>
            </a:fld>
            <a:endParaRPr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62B9CA6B-C1FC-437A-9FFE-235F8CEB5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Heartbeat</a:t>
            </a:r>
            <a:r>
              <a:rPr lang="ja-JP" altLang="en-US" dirty="0"/>
              <a:t>で</a:t>
            </a:r>
            <a:r>
              <a:rPr lang="ja-JP" altLang="en-US" dirty="0">
                <a:solidFill>
                  <a:srgbClr val="FFFFFF"/>
                </a:solidFill>
                <a:latin typeface="Helvetica" panose="020B0604020202020204" pitchFamily="34" charset="0"/>
              </a:rPr>
              <a:t>アップタイム分析</a:t>
            </a:r>
            <a:endParaRPr kumimoji="1" lang="ja-JP" altLang="en-US" dirty="0"/>
          </a:p>
        </p:txBody>
      </p:sp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3273664F-B29F-4567-8A5C-ED9BD0ABA984}"/>
              </a:ext>
            </a:extLst>
          </p:cNvPr>
          <p:cNvGrpSpPr/>
          <p:nvPr/>
        </p:nvGrpSpPr>
        <p:grpSpPr>
          <a:xfrm>
            <a:off x="4633810" y="875279"/>
            <a:ext cx="7558190" cy="5107442"/>
            <a:chOff x="4633810" y="1123100"/>
            <a:chExt cx="7558190" cy="5107442"/>
          </a:xfrm>
        </p:grpSpPr>
        <p:pic>
          <p:nvPicPr>
            <p:cNvPr id="8" name="図 7">
              <a:extLst>
                <a:ext uri="{FF2B5EF4-FFF2-40B4-BE49-F238E27FC236}">
                  <a16:creationId xmlns:a16="http://schemas.microsoft.com/office/drawing/2014/main" id="{10274568-3710-4863-847F-E712EBD063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99694" y="1474611"/>
              <a:ext cx="7492306" cy="4755931"/>
            </a:xfrm>
            <a:prstGeom prst="rect">
              <a:avLst/>
            </a:prstGeom>
          </p:spPr>
        </p:pic>
        <p:sp>
          <p:nvSpPr>
            <p:cNvPr id="9" name="正方形/長方形 8">
              <a:extLst>
                <a:ext uri="{FF2B5EF4-FFF2-40B4-BE49-F238E27FC236}">
                  <a16:creationId xmlns:a16="http://schemas.microsoft.com/office/drawing/2014/main" id="{E7EA9B45-8E5C-4A57-B8D5-ED7C563BEADE}"/>
                </a:ext>
              </a:extLst>
            </p:cNvPr>
            <p:cNvSpPr/>
            <p:nvPr/>
          </p:nvSpPr>
          <p:spPr>
            <a:xfrm>
              <a:off x="4633810" y="1123100"/>
              <a:ext cx="2501462" cy="720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19861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1380B973-B386-4C0C-8FAE-BCF4E339C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ja-JP" altLang="en-US" dirty="0"/>
              <a:t>観測対象のアーキテクチャのサーバを</a:t>
            </a:r>
            <a:r>
              <a:rPr kumimoji="1" lang="en-US" altLang="ja-JP" dirty="0"/>
              <a:t>1</a:t>
            </a:r>
            <a:r>
              <a:rPr kumimoji="1" lang="ja-JP" altLang="en-US" dirty="0"/>
              <a:t>台ダウンさせてみると、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8FF9B3B5-5CDC-4482-BE74-13ECB7BAF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C1CAF-A149-4959-8FD2-91CBA8722C7A}" type="slidenum">
              <a:rPr lang="ja-JP" altLang="en-US" smtClean="0"/>
              <a:pPr/>
              <a:t>25</a:t>
            </a:fld>
            <a:endParaRPr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6C8D39FA-D481-47A5-BF86-48E3BFE73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Heartbeat</a:t>
            </a:r>
            <a:r>
              <a:rPr lang="ja-JP" altLang="en-US" dirty="0"/>
              <a:t>で</a:t>
            </a:r>
            <a:r>
              <a:rPr lang="ja-JP" altLang="en-US" dirty="0">
                <a:solidFill>
                  <a:srgbClr val="FFFFFF"/>
                </a:solidFill>
                <a:latin typeface="Helvetica" panose="020B0604020202020204" pitchFamily="34" charset="0"/>
              </a:rPr>
              <a:t>アップタイム分析</a:t>
            </a:r>
            <a:endParaRPr kumimoji="1" lang="ja-JP" altLang="en-US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EB6AEB48-159B-48E6-BCD5-E01342A69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000" y="1708244"/>
            <a:ext cx="8975448" cy="4834487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82C6262-CB5A-4FF0-9897-FD198677BEA2}"/>
              </a:ext>
            </a:extLst>
          </p:cNvPr>
          <p:cNvSpPr/>
          <p:nvPr/>
        </p:nvSpPr>
        <p:spPr>
          <a:xfrm>
            <a:off x="1512627" y="5506062"/>
            <a:ext cx="6916669" cy="4953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8407EF1D-7C38-42BA-B5D0-023C942BC5DB}"/>
              </a:ext>
            </a:extLst>
          </p:cNvPr>
          <p:cNvSpPr/>
          <p:nvPr/>
        </p:nvSpPr>
        <p:spPr>
          <a:xfrm>
            <a:off x="8502869" y="4566004"/>
            <a:ext cx="1728951" cy="3528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11187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4CB231F7-DB96-4CA1-80E4-EA0400F298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58364" y="1185425"/>
            <a:ext cx="7733636" cy="5108575"/>
          </a:xfr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F8079370-5A33-4EAC-9232-641F04EAA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C1CAF-A149-4959-8FD2-91CBA8722C7A}" type="slidenum">
              <a:rPr lang="ja-JP" altLang="en-US" smtClean="0"/>
              <a:pPr/>
              <a:t>26</a:t>
            </a:fld>
            <a:endParaRPr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39D11F08-8506-471C-AAAD-4D5A8C4A7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Metricbeat</a:t>
            </a:r>
            <a:r>
              <a:rPr kumimoji="1" lang="ja-JP" altLang="en-US" dirty="0"/>
              <a:t>でインフラ分析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EF5CEAF8-70F2-4D73-AB18-9128DAA24C7D}"/>
              </a:ext>
            </a:extLst>
          </p:cNvPr>
          <p:cNvSpPr/>
          <p:nvPr/>
        </p:nvSpPr>
        <p:spPr>
          <a:xfrm>
            <a:off x="4707382" y="1151650"/>
            <a:ext cx="2501462" cy="72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コンテンツ プレースホルダー 1">
            <a:extLst>
              <a:ext uri="{FF2B5EF4-FFF2-40B4-BE49-F238E27FC236}">
                <a16:creationId xmlns:a16="http://schemas.microsoft.com/office/drawing/2014/main" id="{C3FE7247-1182-4246-B066-9FB18128812F}"/>
              </a:ext>
            </a:extLst>
          </p:cNvPr>
          <p:cNvSpPr txBox="1">
            <a:spLocks/>
          </p:cNvSpPr>
          <p:nvPr/>
        </p:nvSpPr>
        <p:spPr>
          <a:xfrm>
            <a:off x="336332" y="1123100"/>
            <a:ext cx="4392070" cy="5107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kumimoji="1"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698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7913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698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ja-JP" b="1" dirty="0" err="1"/>
              <a:t>Metricbeat</a:t>
            </a:r>
            <a:r>
              <a:rPr lang="ja-JP" altLang="en-US" b="1" dirty="0"/>
              <a:t>とは：</a:t>
            </a:r>
            <a:endParaRPr lang="en-US" altLang="ja-JP" b="1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ja-JP" altLang="en-US" b="1" dirty="0"/>
              <a:t>軽量なデータ送信プログラムで特定のホストにデプロイする </a:t>
            </a:r>
            <a:endParaRPr lang="en-US" altLang="ja-JP" b="1" dirty="0"/>
          </a:p>
          <a:p>
            <a:pPr marL="0" indent="0">
              <a:buFont typeface="Wingdings" panose="05000000000000000000" pitchFamily="2" charset="2"/>
              <a:buNone/>
            </a:pPr>
            <a:endParaRPr lang="en-US" altLang="ja-JP" b="1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ja-JP" altLang="en-US" b="1" dirty="0"/>
              <a:t> 主な目的</a:t>
            </a:r>
            <a:r>
              <a:rPr lang="en-US" altLang="ja-JP" b="1" dirty="0"/>
              <a:t>: </a:t>
            </a:r>
          </a:p>
          <a:p>
            <a:pPr marL="0" indent="0">
              <a:buNone/>
            </a:pPr>
            <a:r>
              <a:rPr lang="en-US" altLang="ja-JP" dirty="0"/>
              <a:t>CPU</a:t>
            </a:r>
            <a:r>
              <a:rPr lang="ja-JP" altLang="en-US" dirty="0"/>
              <a:t>、メモリなどのシステムメトリックを収集して送信すること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7514252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3D816D54-5C2E-48ED-AE50-3CDDEE6DA1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A2043E98-8420-4CCD-B208-072D82232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C1CAF-A149-4959-8FD2-91CBA8722C7A}" type="slidenum">
              <a:rPr lang="ja-JP" altLang="en-US" smtClean="0"/>
              <a:pPr/>
              <a:t>27</a:t>
            </a:fld>
            <a:endParaRPr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2FB6D354-B507-4D3F-8E3E-906E09F8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Metricbeat</a:t>
            </a:r>
            <a:r>
              <a:rPr kumimoji="1" lang="ja-JP" altLang="en-US" dirty="0"/>
              <a:t>でインフラ分析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CB990FC2-3E38-410E-B10B-E82B59B0F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821421"/>
            <a:ext cx="6652700" cy="368751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016B9315-E27B-447F-8509-F5A5FC6F7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1834" y="2795752"/>
            <a:ext cx="7143818" cy="3736469"/>
          </a:xfrm>
          <a:prstGeom prst="rect">
            <a:avLst/>
          </a:prstGeom>
        </p:spPr>
      </p:pic>
      <p:sp>
        <p:nvSpPr>
          <p:cNvPr id="12" name="吹き出し: 角を丸めた四角形 11">
            <a:extLst>
              <a:ext uri="{FF2B5EF4-FFF2-40B4-BE49-F238E27FC236}">
                <a16:creationId xmlns:a16="http://schemas.microsoft.com/office/drawing/2014/main" id="{9DC21D5D-6EED-40C3-BD0F-290C14F2C6A1}"/>
              </a:ext>
            </a:extLst>
          </p:cNvPr>
          <p:cNvSpPr/>
          <p:nvPr/>
        </p:nvSpPr>
        <p:spPr>
          <a:xfrm>
            <a:off x="672999" y="4771100"/>
            <a:ext cx="3640383" cy="1195591"/>
          </a:xfrm>
          <a:prstGeom prst="wedgeRoundRectCallout">
            <a:avLst>
              <a:gd name="adj1" fmla="val 27381"/>
              <a:gd name="adj2" fmla="val -12888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/>
              <a:t>いずれかのサーバーで</a:t>
            </a:r>
            <a:r>
              <a:rPr kumimoji="1" lang="en-US" altLang="ja-JP" dirty="0"/>
              <a:t>kill</a:t>
            </a:r>
            <a:r>
              <a:rPr kumimoji="1" lang="ja-JP" altLang="en-US" dirty="0"/>
              <a:t>コマンドを実行すると、この中からそのサーバーが一つ消えます。</a:t>
            </a:r>
          </a:p>
        </p:txBody>
      </p:sp>
      <p:sp>
        <p:nvSpPr>
          <p:cNvPr id="21" name="吹き出し: 角を丸めた四角形 20">
            <a:extLst>
              <a:ext uri="{FF2B5EF4-FFF2-40B4-BE49-F238E27FC236}">
                <a16:creationId xmlns:a16="http://schemas.microsoft.com/office/drawing/2014/main" id="{C00D0849-CFE0-4976-A6A3-770E33B09B56}"/>
              </a:ext>
            </a:extLst>
          </p:cNvPr>
          <p:cNvSpPr/>
          <p:nvPr/>
        </p:nvSpPr>
        <p:spPr>
          <a:xfrm>
            <a:off x="5289121" y="2157230"/>
            <a:ext cx="3640383" cy="599774"/>
          </a:xfrm>
          <a:prstGeom prst="wedgeRoundRectCallout">
            <a:avLst>
              <a:gd name="adj1" fmla="val -8394"/>
              <a:gd name="adj2" fmla="val 1244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dirty="0"/>
              <a:t>表示させたいメトリックを指定</a:t>
            </a:r>
          </a:p>
        </p:txBody>
      </p:sp>
      <p:sp>
        <p:nvSpPr>
          <p:cNvPr id="23" name="吹き出し: 角を丸めた四角形 22">
            <a:extLst>
              <a:ext uri="{FF2B5EF4-FFF2-40B4-BE49-F238E27FC236}">
                <a16:creationId xmlns:a16="http://schemas.microsoft.com/office/drawing/2014/main" id="{AF7F3135-ECD2-405B-9946-FF13C113D8F5}"/>
              </a:ext>
            </a:extLst>
          </p:cNvPr>
          <p:cNvSpPr/>
          <p:nvPr/>
        </p:nvSpPr>
        <p:spPr>
          <a:xfrm>
            <a:off x="9739988" y="2146206"/>
            <a:ext cx="2378121" cy="599774"/>
          </a:xfrm>
          <a:prstGeom prst="wedgeRoundRectCallout">
            <a:avLst>
              <a:gd name="adj1" fmla="val -9328"/>
              <a:gd name="adj2" fmla="val 12909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/>
              <a:t>ホスト名ごとに表示</a:t>
            </a:r>
            <a:endParaRPr kumimoji="1" lang="ja-JP" altLang="en-US" dirty="0"/>
          </a:p>
        </p:txBody>
      </p:sp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06DA99CF-C920-42FB-BC47-BAA17B9BB690}"/>
              </a:ext>
            </a:extLst>
          </p:cNvPr>
          <p:cNvSpPr/>
          <p:nvPr/>
        </p:nvSpPr>
        <p:spPr>
          <a:xfrm>
            <a:off x="5256856" y="3122461"/>
            <a:ext cx="6916669" cy="4335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6" name="直線矢印コネクタ 25">
            <a:extLst>
              <a:ext uri="{FF2B5EF4-FFF2-40B4-BE49-F238E27FC236}">
                <a16:creationId xmlns:a16="http://schemas.microsoft.com/office/drawing/2014/main" id="{5EF1B01B-8C00-493E-A2E1-DEDCB1D5F505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8715191" y="3556001"/>
            <a:ext cx="0" cy="35098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0175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9A13E40-A2F2-4F86-849A-D3C9F2325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C1CAF-A149-4959-8FD2-91CBA8722C7A}" type="slidenum">
              <a:rPr lang="ja-JP" altLang="en-US" smtClean="0"/>
              <a:pPr/>
              <a:t>28</a:t>
            </a:fld>
            <a:endParaRPr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8F29371E-BC72-4C96-80F6-A166ABF5C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Filebeat</a:t>
            </a:r>
            <a:r>
              <a:rPr kumimoji="1" lang="ja-JP" altLang="en-US" dirty="0"/>
              <a:t>でログの探索</a:t>
            </a:r>
          </a:p>
        </p:txBody>
      </p:sp>
      <p:sp>
        <p:nvSpPr>
          <p:cNvPr id="8" name="コンテンツ プレースホルダー 1">
            <a:extLst>
              <a:ext uri="{FF2B5EF4-FFF2-40B4-BE49-F238E27FC236}">
                <a16:creationId xmlns:a16="http://schemas.microsoft.com/office/drawing/2014/main" id="{591B57C7-9874-4B1B-BDDB-E032B6CF3546}"/>
              </a:ext>
            </a:extLst>
          </p:cNvPr>
          <p:cNvSpPr txBox="1">
            <a:spLocks/>
          </p:cNvSpPr>
          <p:nvPr/>
        </p:nvSpPr>
        <p:spPr>
          <a:xfrm>
            <a:off x="336332" y="1123099"/>
            <a:ext cx="4392070" cy="5409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kumimoji="1"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698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7913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698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ja-JP" b="1" dirty="0" err="1"/>
              <a:t>Filebeat</a:t>
            </a:r>
            <a:r>
              <a:rPr lang="ja-JP" altLang="en-US" b="1" dirty="0"/>
              <a:t>とは：</a:t>
            </a:r>
            <a:endParaRPr lang="en-US" altLang="ja-JP" b="1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ja-JP" altLang="en-US" b="1" dirty="0"/>
              <a:t>特定のホストにデプロイする軽量なデータ送信 プログラム </a:t>
            </a:r>
            <a:endParaRPr lang="en-US" altLang="ja-JP" b="1" dirty="0"/>
          </a:p>
          <a:p>
            <a:pPr marL="0" indent="0">
              <a:buFont typeface="Wingdings" panose="05000000000000000000" pitchFamily="2" charset="2"/>
              <a:buNone/>
            </a:pPr>
            <a:endParaRPr lang="en-US" altLang="ja-JP" b="1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ja-JP" altLang="en-US" b="1" dirty="0"/>
              <a:t> </a:t>
            </a:r>
            <a:r>
              <a:rPr lang="ja-JP" altLang="en-US" sz="2200" b="1" dirty="0"/>
              <a:t>主な目的</a:t>
            </a:r>
            <a:r>
              <a:rPr lang="en-US" altLang="ja-JP" sz="2200" b="1" dirty="0"/>
              <a:t>: 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en-US" sz="2200" dirty="0"/>
              <a:t>ファイルを読み込み、データを</a:t>
            </a:r>
            <a:r>
              <a:rPr lang="en-US" altLang="ja-JP" sz="2200" dirty="0"/>
              <a:t>Elasticsearch </a:t>
            </a:r>
            <a:r>
              <a:rPr lang="ja-JP" altLang="en-US" sz="2200" dirty="0"/>
              <a:t>に送信する</a:t>
            </a:r>
            <a:endParaRPr lang="en-US" altLang="ja-JP" sz="2200" dirty="0"/>
          </a:p>
          <a:p>
            <a:pPr marL="514350" indent="-514350">
              <a:buFont typeface="+mj-lt"/>
              <a:buAutoNum type="arabicPeriod"/>
            </a:pPr>
            <a:r>
              <a:rPr lang="ja-JP" altLang="en-US" sz="2200" dirty="0"/>
              <a:t>特定のログファイル </a:t>
            </a:r>
            <a:r>
              <a:rPr lang="en-US" altLang="ja-JP" sz="2200" dirty="0"/>
              <a:t>(NGINX, apache, system, ...) </a:t>
            </a:r>
            <a:r>
              <a:rPr lang="ja-JP" altLang="en-US" sz="2200" dirty="0"/>
              <a:t>の収集、パース、可視化を容易に行うためのモジュールがある</a:t>
            </a:r>
            <a:endParaRPr lang="en-US" altLang="ja-JP" sz="2200" dirty="0"/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97AD442-0ED5-4A5E-BBB5-2D47E8479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779" y="1220028"/>
            <a:ext cx="7111506" cy="514875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CCF7558D-B97B-4CB7-B9FF-AAB230357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867" y="1170104"/>
            <a:ext cx="2517866" cy="731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80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AF3356F0-7411-4F99-99F7-4F90151A2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6000" y="773441"/>
            <a:ext cx="9500000" cy="5708215"/>
          </a:xfr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9A13E40-A2F2-4F86-849A-D3C9F2325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C1CAF-A149-4959-8FD2-91CBA8722C7A}" type="slidenum">
              <a:rPr lang="ja-JP" altLang="en-US" smtClean="0"/>
              <a:pPr/>
              <a:t>29</a:t>
            </a:fld>
            <a:endParaRPr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8F29371E-BC72-4C96-80F6-A166ABF5C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err="1"/>
              <a:t>Filebeat</a:t>
            </a:r>
            <a:r>
              <a:rPr kumimoji="1" lang="ja-JP" altLang="en-US" dirty="0"/>
              <a:t>でログの探索</a:t>
            </a:r>
          </a:p>
        </p:txBody>
      </p:sp>
    </p:spTree>
    <p:extLst>
      <p:ext uri="{BB962C8B-B14F-4D97-AF65-F5344CB8AC3E}">
        <p14:creationId xmlns:p14="http://schemas.microsoft.com/office/powerpoint/2010/main" val="1737390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矢印: ストライプ 15">
            <a:extLst>
              <a:ext uri="{FF2B5EF4-FFF2-40B4-BE49-F238E27FC236}">
                <a16:creationId xmlns:a16="http://schemas.microsoft.com/office/drawing/2014/main" id="{860E3F5C-D360-454D-9C0F-C97F82D834B2}"/>
              </a:ext>
            </a:extLst>
          </p:cNvPr>
          <p:cNvSpPr/>
          <p:nvPr/>
        </p:nvSpPr>
        <p:spPr>
          <a:xfrm rot="5400000">
            <a:off x="772053" y="3692721"/>
            <a:ext cx="362537" cy="56064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矢印: ストライプ 13">
            <a:extLst>
              <a:ext uri="{FF2B5EF4-FFF2-40B4-BE49-F238E27FC236}">
                <a16:creationId xmlns:a16="http://schemas.microsoft.com/office/drawing/2014/main" id="{9CA58355-B55A-46C5-8CF3-16E3E5C8FEC6}"/>
              </a:ext>
            </a:extLst>
          </p:cNvPr>
          <p:cNvSpPr/>
          <p:nvPr/>
        </p:nvSpPr>
        <p:spPr>
          <a:xfrm rot="5400000">
            <a:off x="772054" y="2168442"/>
            <a:ext cx="362537" cy="56064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8928023F-D6A5-477A-B994-11323FF9A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2614" y="1123100"/>
            <a:ext cx="10869386" cy="5107442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Kibana</a:t>
            </a:r>
            <a:r>
              <a:rPr lang="ja-JP" altLang="ja-JP" dirty="0"/>
              <a:t>の基礎</a:t>
            </a:r>
            <a:endParaRPr lang="en-US" altLang="ja-JP" dirty="0"/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Kibana</a:t>
            </a:r>
            <a:r>
              <a:rPr lang="ja-JP" altLang="ja-JP" dirty="0"/>
              <a:t>で検索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 err="1"/>
              <a:t>Observavility</a:t>
            </a:r>
            <a:r>
              <a:rPr lang="en-US" altLang="ja-JP" dirty="0"/>
              <a:t> </a:t>
            </a:r>
            <a:r>
              <a:rPr lang="ja-JP" altLang="ja-JP" dirty="0"/>
              <a:t>アプリ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Kibana</a:t>
            </a:r>
            <a:r>
              <a:rPr lang="ja-JP" altLang="ja-JP" dirty="0"/>
              <a:t>で可視化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Kibana</a:t>
            </a:r>
            <a:r>
              <a:rPr lang="ja-JP" altLang="ja-JP" dirty="0"/>
              <a:t>ダッシュボード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Kibana Time Series Visual Builder(TSVB)</a:t>
            </a:r>
            <a:endParaRPr lang="ja-JP" altLang="ja-JP" dirty="0"/>
          </a:p>
          <a:p>
            <a:pPr marL="514350" indent="-514350">
              <a:buFont typeface="+mj-lt"/>
              <a:buAutoNum type="arabicPeriod"/>
            </a:pPr>
            <a:r>
              <a:rPr lang="ja-JP" altLang="ja-JP" dirty="0"/>
              <a:t>オブザーバビリティの分析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ja-JP" dirty="0"/>
              <a:t>Kibana</a:t>
            </a:r>
            <a:r>
              <a:rPr lang="ja-JP" altLang="ja-JP" dirty="0"/>
              <a:t>の管理</a:t>
            </a:r>
          </a:p>
          <a:p>
            <a:pPr marL="514350" indent="-514350">
              <a:buFont typeface="+mj-lt"/>
              <a:buAutoNum type="arabicPeriod"/>
            </a:pPr>
            <a:r>
              <a:rPr lang="ja-JP" altLang="ja-JP" dirty="0"/>
              <a:t>オブザーバビリティデータへのマシンラーニングとアラート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3252D9C7-C213-4446-A2D1-E7BD5B928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C1CAF-A149-4959-8FD2-91CBA8722C7A}" type="slidenum">
              <a:rPr lang="ja-JP" altLang="en-US" smtClean="0"/>
              <a:pPr/>
              <a:t>3</a:t>
            </a:fld>
            <a:endParaRPr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66D9B9F9-48B5-4CCF-9F04-C806115F9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研修内容の目次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C737B1E-03AA-4D8A-AA08-21E56A6E456F}"/>
              </a:ext>
            </a:extLst>
          </p:cNvPr>
          <p:cNvSpPr/>
          <p:nvPr/>
        </p:nvSpPr>
        <p:spPr>
          <a:xfrm>
            <a:off x="672999" y="1123099"/>
            <a:ext cx="560648" cy="1370719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ja-JP" dirty="0">
                <a:solidFill>
                  <a:schemeClr val="bg1"/>
                </a:solidFill>
              </a:rPr>
              <a:t>1</a:t>
            </a:r>
            <a:r>
              <a:rPr lang="ja-JP" altLang="en-US" dirty="0">
                <a:solidFill>
                  <a:schemeClr val="bg1"/>
                </a:solidFill>
              </a:rPr>
              <a:t>日目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D0E95211-D2EF-49D7-B452-258A5BFA95FD}"/>
              </a:ext>
            </a:extLst>
          </p:cNvPr>
          <p:cNvSpPr/>
          <p:nvPr/>
        </p:nvSpPr>
        <p:spPr>
          <a:xfrm>
            <a:off x="672999" y="2648506"/>
            <a:ext cx="560648" cy="13707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ja-JP" dirty="0">
                <a:solidFill>
                  <a:schemeClr val="bg1"/>
                </a:solidFill>
              </a:rPr>
              <a:t>2</a:t>
            </a:r>
            <a:r>
              <a:rPr lang="ja-JP" altLang="en-US" dirty="0">
                <a:solidFill>
                  <a:schemeClr val="bg1"/>
                </a:solidFill>
              </a:rPr>
              <a:t>日目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7C0C52E2-8AB2-481E-AF90-ED72EED68CE9}"/>
              </a:ext>
            </a:extLst>
          </p:cNvPr>
          <p:cNvSpPr/>
          <p:nvPr/>
        </p:nvSpPr>
        <p:spPr>
          <a:xfrm>
            <a:off x="672999" y="4173914"/>
            <a:ext cx="560648" cy="137072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ja-JP" dirty="0">
                <a:solidFill>
                  <a:schemeClr val="bg1"/>
                </a:solidFill>
              </a:rPr>
              <a:t>3</a:t>
            </a:r>
            <a:r>
              <a:rPr lang="ja-JP" altLang="en-US" dirty="0">
                <a:solidFill>
                  <a:schemeClr val="bg1"/>
                </a:solidFill>
              </a:rPr>
              <a:t>日目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597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5589B345-C363-4FFD-8AA1-F846DEF18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b="1" dirty="0"/>
              <a:t>オブザーバブル（可観測）なシステムの利点：</a:t>
            </a:r>
            <a:endParaRPr kumimoji="1" lang="en-US" altLang="ja-JP" b="1" dirty="0"/>
          </a:p>
          <a:p>
            <a:pPr lvl="1"/>
            <a:r>
              <a:rPr kumimoji="1" lang="ja-JP" altLang="en-US" dirty="0"/>
              <a:t>複雑なアーキテクチャの中で原因の特定が簡単にできる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全ての異なる種別のデータ </a:t>
            </a:r>
            <a:r>
              <a:rPr kumimoji="1" lang="en-US" altLang="ja-JP" dirty="0"/>
              <a:t>(</a:t>
            </a:r>
            <a:r>
              <a:rPr kumimoji="1" lang="ja-JP" altLang="en-US" dirty="0"/>
              <a:t>メトリック、ログ、トレース</a:t>
            </a:r>
            <a:r>
              <a:rPr kumimoji="1" lang="en-US" altLang="ja-JP" dirty="0"/>
              <a:t>) </a:t>
            </a:r>
            <a:r>
              <a:rPr kumimoji="1" lang="ja-JP" altLang="en-US" dirty="0"/>
              <a:t>が </a:t>
            </a:r>
            <a:r>
              <a:rPr kumimoji="1" lang="en-US" altLang="ja-JP" dirty="0"/>
              <a:t>Elasticsearch </a:t>
            </a:r>
            <a:r>
              <a:rPr kumimoji="1" lang="ja-JP" altLang="en-US" dirty="0"/>
              <a:t>にインデックスとして集中管理されている </a:t>
            </a:r>
            <a:endParaRPr kumimoji="1" lang="en-US" altLang="ja-JP" dirty="0"/>
          </a:p>
          <a:p>
            <a:pPr marL="266700" lvl="1" indent="0">
              <a:buNone/>
            </a:pPr>
            <a:endParaRPr lang="en-US" altLang="ja-JP" dirty="0"/>
          </a:p>
          <a:p>
            <a:r>
              <a:rPr kumimoji="1" lang="ja-JP" altLang="en-US" b="1" dirty="0"/>
              <a:t>課題点：</a:t>
            </a:r>
            <a:endParaRPr kumimoji="1" lang="en-US" altLang="ja-JP" b="1" dirty="0"/>
          </a:p>
          <a:p>
            <a:pPr lvl="1"/>
            <a:r>
              <a:rPr kumimoji="1" lang="ja-JP" altLang="en-US" dirty="0"/>
              <a:t>データは色々なソフトウェアで発生し、標準化が必要</a:t>
            </a:r>
            <a:endParaRPr kumimoji="1" lang="en-US" altLang="ja-JP" dirty="0"/>
          </a:p>
          <a:p>
            <a:pPr lvl="1"/>
            <a:endParaRPr lang="en-US" altLang="ja-JP" dirty="0"/>
          </a:p>
          <a:p>
            <a:r>
              <a:rPr lang="en-US" altLang="ja-JP" b="1" dirty="0"/>
              <a:t>Elastic</a:t>
            </a:r>
            <a:r>
              <a:rPr lang="ja-JP" altLang="en-US" b="1" dirty="0"/>
              <a:t> </a:t>
            </a:r>
            <a:r>
              <a:rPr lang="en-US" altLang="ja-JP" b="1" dirty="0"/>
              <a:t>Common Schema</a:t>
            </a:r>
            <a:r>
              <a:rPr lang="ja-JP" altLang="en-US" b="1" dirty="0"/>
              <a:t>で対応</a:t>
            </a:r>
            <a:r>
              <a:rPr kumimoji="1" lang="ja-JP" altLang="en-US" b="1" dirty="0"/>
              <a:t>：</a:t>
            </a:r>
            <a:endParaRPr kumimoji="1" lang="en-US" altLang="ja-JP" b="1" dirty="0"/>
          </a:p>
          <a:p>
            <a:pPr lvl="1"/>
            <a:r>
              <a:rPr kumimoji="1" lang="ja-JP" altLang="en-US" dirty="0"/>
              <a:t>データが</a:t>
            </a:r>
            <a:r>
              <a:rPr kumimoji="1" lang="en-US" altLang="ja-JP" dirty="0"/>
              <a:t>Elasticsearch</a:t>
            </a:r>
            <a:r>
              <a:rPr kumimoji="1" lang="ja-JP" altLang="en-US" dirty="0"/>
              <a:t>にインデックスされる前にどのようにフォーマットされるべきかの仕様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Elastic</a:t>
            </a:r>
            <a:r>
              <a:rPr kumimoji="1" lang="ja-JP" altLang="en-US" dirty="0"/>
              <a:t>スタック </a:t>
            </a:r>
            <a:r>
              <a:rPr kumimoji="1" lang="en-US" altLang="ja-JP" dirty="0"/>
              <a:t>7 </a:t>
            </a:r>
            <a:r>
              <a:rPr kumimoji="1" lang="ja-JP" altLang="en-US" dirty="0"/>
              <a:t>から、</a:t>
            </a:r>
            <a:r>
              <a:rPr kumimoji="1" lang="en-US" altLang="ja-JP" dirty="0"/>
              <a:t>Beats</a:t>
            </a:r>
            <a:r>
              <a:rPr kumimoji="1" lang="ja-JP" altLang="en-US" dirty="0"/>
              <a:t>は自動的にこの標準を適用 </a:t>
            </a:r>
            <a:endParaRPr kumimoji="1" lang="en-US" altLang="ja-JP" dirty="0"/>
          </a:p>
          <a:p>
            <a:pPr marL="266700" lvl="1" indent="0">
              <a:buNone/>
            </a:pPr>
            <a:endParaRPr kumimoji="1" lang="en-US" altLang="ja-JP" dirty="0"/>
          </a:p>
          <a:p>
            <a:pPr marL="266700" lvl="1" indent="0">
              <a:buNone/>
            </a:pPr>
            <a:endParaRPr kumimoji="1" lang="en-US" altLang="ja-JP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66FAD7EF-3E06-49B4-87C8-35F6C7A08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C1CAF-A149-4959-8FD2-91CBA8722C7A}" type="slidenum">
              <a:rPr lang="ja-JP" altLang="en-US" smtClean="0"/>
              <a:pPr/>
              <a:t>30</a:t>
            </a:fld>
            <a:endParaRPr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0D65C4C1-109E-473B-A345-8E8901E7E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オブザーバビリティとその課題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967260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5C21C649-4C39-4C15-98CB-5557D80C1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オブザーバビリティはシステムの性質、システムをオブザーバブル（可観測）にするのが目的</a:t>
            </a:r>
            <a:endParaRPr kumimoji="1" lang="en-US" altLang="ja-JP" dirty="0"/>
          </a:p>
          <a:p>
            <a:endParaRPr kumimoji="1" lang="en-US" altLang="ja-JP" dirty="0"/>
          </a:p>
          <a:p>
            <a:r>
              <a:rPr kumimoji="1" lang="en-US" altLang="ja-JP" dirty="0"/>
              <a:t>Kibana</a:t>
            </a:r>
            <a:r>
              <a:rPr kumimoji="1" lang="ja-JP" altLang="en-US" dirty="0"/>
              <a:t>は色々なインデックスに存在するオブザーバブルなデータセットを簡単にビジュアライズできる</a:t>
            </a:r>
          </a:p>
          <a:p>
            <a:pPr marL="0" indent="0">
              <a:buNone/>
            </a:pPr>
            <a:endParaRPr kumimoji="1" lang="en-US" altLang="ja-JP" dirty="0"/>
          </a:p>
          <a:p>
            <a:r>
              <a:rPr kumimoji="1" lang="ja-JP" altLang="en-US" dirty="0"/>
              <a:t>以下のような質問に答えられるようになる</a:t>
            </a:r>
            <a:endParaRPr lang="en-US" altLang="ja-JP" dirty="0"/>
          </a:p>
          <a:p>
            <a:pPr lvl="1"/>
            <a:r>
              <a:rPr kumimoji="1" lang="ja-JP" altLang="en-US" sz="2800" dirty="0"/>
              <a:t>アプリケーションは正常に稼働しているか？</a:t>
            </a:r>
            <a:endParaRPr kumimoji="1" lang="en-US" altLang="ja-JP" sz="2800" dirty="0"/>
          </a:p>
          <a:p>
            <a:pPr lvl="1"/>
            <a:r>
              <a:rPr kumimoji="1" lang="ja-JP" altLang="en-US" sz="2800" dirty="0"/>
              <a:t>なぜこの問題が起こった</a:t>
            </a:r>
            <a:r>
              <a:rPr kumimoji="1" lang="en-US" altLang="ja-JP" sz="2800" dirty="0"/>
              <a:t>? </a:t>
            </a:r>
          </a:p>
          <a:p>
            <a:pPr lvl="1"/>
            <a:r>
              <a:rPr kumimoji="1" lang="ja-JP" altLang="en-US" sz="2800" dirty="0"/>
              <a:t>この問題はどの程度のお客様に影響がある</a:t>
            </a:r>
            <a:r>
              <a:rPr kumimoji="1" lang="en-US" altLang="ja-JP" sz="2800" dirty="0"/>
              <a:t>? </a:t>
            </a:r>
            <a:endParaRPr lang="en-US" altLang="ja-JP" sz="2800" dirty="0"/>
          </a:p>
          <a:p>
            <a:pPr lvl="1"/>
            <a:endParaRPr lang="en-US" altLang="ja-JP" sz="28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85B9365-49A5-4527-86D1-981D96E22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C1CAF-A149-4959-8FD2-91CBA8722C7A}" type="slidenum">
              <a:rPr lang="ja-JP" altLang="en-US" smtClean="0"/>
              <a:pPr/>
              <a:t>31</a:t>
            </a:fld>
            <a:endParaRPr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3E4B70D0-5FF9-4C16-8E6F-5C3CDC885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オブザーバビリティのまとめ</a:t>
            </a:r>
          </a:p>
        </p:txBody>
      </p:sp>
    </p:spTree>
    <p:extLst>
      <p:ext uri="{BB962C8B-B14F-4D97-AF65-F5344CB8AC3E}">
        <p14:creationId xmlns:p14="http://schemas.microsoft.com/office/powerpoint/2010/main" val="21316088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A9A4586-5C36-4206-AA1E-006276BFA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C1CAF-A149-4959-8FD2-91CBA8722C7A}" type="slidenum">
              <a:rPr lang="ja-JP" altLang="en-US" smtClean="0"/>
              <a:pPr/>
              <a:t>32</a:t>
            </a:fld>
            <a:endParaRPr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7A28C57F-6AC7-4767-9023-BCCD69C33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マシンラーニング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2765FD64-C6FA-497E-9EAC-EDFC5B83E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451" y="1893236"/>
            <a:ext cx="9294109" cy="3758208"/>
          </a:xfrm>
          <a:prstGeom prst="rect">
            <a:avLst/>
          </a:prstGeom>
        </p:spPr>
      </p:pic>
      <p:sp>
        <p:nvSpPr>
          <p:cNvPr id="19" name="コンテンツ プレースホルダー 1">
            <a:extLst>
              <a:ext uri="{FF2B5EF4-FFF2-40B4-BE49-F238E27FC236}">
                <a16:creationId xmlns:a16="http://schemas.microsoft.com/office/drawing/2014/main" id="{F065B4E7-FA89-420C-B929-14FFF475700F}"/>
              </a:ext>
            </a:extLst>
          </p:cNvPr>
          <p:cNvSpPr txBox="1">
            <a:spLocks/>
          </p:cNvSpPr>
          <p:nvPr/>
        </p:nvSpPr>
        <p:spPr>
          <a:xfrm>
            <a:off x="352097" y="5851140"/>
            <a:ext cx="11487806" cy="681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kumimoji="1"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698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7913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698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altLang="ja-JP" sz="2000" dirty="0">
                <a:hlinkClick r:id="rId4"/>
              </a:rPr>
              <a:t>https://www.nic.ad.jp/ja/materials/iw/2019/proceedings/h1/h1-ohtani-1.pdf</a:t>
            </a:r>
            <a:endParaRPr lang="en-US" altLang="ja-JP" sz="2000" dirty="0"/>
          </a:p>
        </p:txBody>
      </p:sp>
      <p:sp>
        <p:nvSpPr>
          <p:cNvPr id="21" name="コンテンツ プレースホルダー 1">
            <a:extLst>
              <a:ext uri="{FF2B5EF4-FFF2-40B4-BE49-F238E27FC236}">
                <a16:creationId xmlns:a16="http://schemas.microsoft.com/office/drawing/2014/main" id="{38B78796-9A59-4292-9EA3-30A1D9AE2751}"/>
              </a:ext>
            </a:extLst>
          </p:cNvPr>
          <p:cNvSpPr txBox="1">
            <a:spLocks/>
          </p:cNvSpPr>
          <p:nvPr/>
        </p:nvSpPr>
        <p:spPr>
          <a:xfrm>
            <a:off x="241739" y="1338597"/>
            <a:ext cx="4162096" cy="3193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kumimoji="1"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698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7913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698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ja-JP" altLang="en-US" b="1" dirty="0"/>
              <a:t>ユースケース：</a:t>
            </a:r>
            <a:endParaRPr lang="en-US" altLang="ja-JP" b="1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ja-JP" dirty="0"/>
              <a:t>IT</a:t>
            </a:r>
            <a:r>
              <a:rPr lang="ja-JP" altLang="en-US" dirty="0"/>
              <a:t>オペレーション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ja-JP" altLang="en-US" dirty="0"/>
              <a:t>セキュリティ分析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ja-JP" dirty="0"/>
              <a:t>APM </a:t>
            </a:r>
          </a:p>
        </p:txBody>
      </p:sp>
    </p:spTree>
    <p:extLst>
      <p:ext uri="{BB962C8B-B14F-4D97-AF65-F5344CB8AC3E}">
        <p14:creationId xmlns:p14="http://schemas.microsoft.com/office/powerpoint/2010/main" val="2119191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コンテンツ プレースホルダー 5">
            <a:extLst>
              <a:ext uri="{FF2B5EF4-FFF2-40B4-BE49-F238E27FC236}">
                <a16:creationId xmlns:a16="http://schemas.microsoft.com/office/drawing/2014/main" id="{6324B701-5347-41F0-AB2E-F436585005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8675"/>
          <a:stretch/>
        </p:blipFill>
        <p:spPr>
          <a:xfrm>
            <a:off x="4608057" y="963575"/>
            <a:ext cx="7322594" cy="5108575"/>
          </a:xfrm>
        </p:spPr>
      </p:pic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A9A4586-5C36-4206-AA1E-006276BFA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C1CAF-A149-4959-8FD2-91CBA8722C7A}" type="slidenum">
              <a:rPr lang="ja-JP" altLang="en-US" smtClean="0"/>
              <a:pPr/>
              <a:t>33</a:t>
            </a:fld>
            <a:endParaRPr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7A28C57F-6AC7-4767-9023-BCCD69C33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マシンラーニング</a:t>
            </a:r>
          </a:p>
        </p:txBody>
      </p:sp>
      <p:sp>
        <p:nvSpPr>
          <p:cNvPr id="8" name="コンテンツ プレースホルダー 1">
            <a:extLst>
              <a:ext uri="{FF2B5EF4-FFF2-40B4-BE49-F238E27FC236}">
                <a16:creationId xmlns:a16="http://schemas.microsoft.com/office/drawing/2014/main" id="{B07887EC-F61E-4A41-8F93-9D406D9F5213}"/>
              </a:ext>
            </a:extLst>
          </p:cNvPr>
          <p:cNvSpPr txBox="1">
            <a:spLocks/>
          </p:cNvSpPr>
          <p:nvPr/>
        </p:nvSpPr>
        <p:spPr>
          <a:xfrm>
            <a:off x="336332" y="1123100"/>
            <a:ext cx="4392070" cy="5107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kumimoji="1"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698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7913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698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ja-JP" altLang="en-US" b="1" dirty="0"/>
              <a:t>マシントレーニングを使用してデータの異常を検知しよう</a:t>
            </a:r>
            <a:endParaRPr lang="en-US" altLang="ja-JP" b="1" dirty="0"/>
          </a:p>
          <a:p>
            <a:pPr marL="0" indent="0">
              <a:buFont typeface="Wingdings" panose="05000000000000000000" pitchFamily="2" charset="2"/>
              <a:buNone/>
            </a:pPr>
            <a:endParaRPr lang="en-US" altLang="ja-JP" b="1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ja-JP" altLang="en-US" b="1" dirty="0"/>
              <a:t>できること</a:t>
            </a:r>
            <a:r>
              <a:rPr lang="en-US" altLang="ja-JP" b="1" dirty="0"/>
              <a:t>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 dirty="0"/>
              <a:t>自動的な異常検知</a:t>
            </a:r>
            <a:endParaRPr lang="en-US" altLang="ja-JP" dirty="0"/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 dirty="0"/>
              <a:t>継続的 </a:t>
            </a:r>
            <a:r>
              <a:rPr lang="en-US" altLang="ja-JP" dirty="0"/>
              <a:t>(</a:t>
            </a:r>
            <a:r>
              <a:rPr lang="ja-JP" altLang="en-US" dirty="0"/>
              <a:t>オンライン</a:t>
            </a:r>
            <a:r>
              <a:rPr lang="en-US" altLang="ja-JP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 dirty="0"/>
              <a:t>モデル複数の時系列データに対応</a:t>
            </a:r>
            <a:endParaRPr lang="en-US" altLang="ja-JP" dirty="0"/>
          </a:p>
          <a:p>
            <a:pPr>
              <a:buFont typeface="Arial" panose="020B0604020202020204" pitchFamily="34" charset="0"/>
              <a:buChar char="•"/>
            </a:pPr>
            <a:r>
              <a:rPr lang="ja-JP" altLang="en-US" dirty="0"/>
              <a:t>集団からの外れ値予測</a:t>
            </a:r>
            <a:endParaRPr lang="en-US" altLang="ja-JP" dirty="0"/>
          </a:p>
        </p:txBody>
      </p:sp>
      <p:sp>
        <p:nvSpPr>
          <p:cNvPr id="2" name="吹き出し: 角を丸めた四角形 1">
            <a:extLst>
              <a:ext uri="{FF2B5EF4-FFF2-40B4-BE49-F238E27FC236}">
                <a16:creationId xmlns:a16="http://schemas.microsoft.com/office/drawing/2014/main" id="{517FCE76-D844-4226-BF91-EB72E74DF2FA}"/>
              </a:ext>
            </a:extLst>
          </p:cNvPr>
          <p:cNvSpPr/>
          <p:nvPr/>
        </p:nvSpPr>
        <p:spPr>
          <a:xfrm>
            <a:off x="5114525" y="1725163"/>
            <a:ext cx="2593571" cy="1130531"/>
          </a:xfrm>
          <a:prstGeom prst="wedgeRoundRectCallout">
            <a:avLst>
              <a:gd name="adj1" fmla="val -7140"/>
              <a:gd name="adj2" fmla="val 10193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b="1" u="sng" dirty="0">
                <a:solidFill>
                  <a:schemeClr val="bg1"/>
                </a:solidFill>
              </a:rPr>
              <a:t>水色エリア</a:t>
            </a:r>
            <a:endParaRPr kumimoji="1" lang="en-US" altLang="ja-JP" b="1" u="sng" dirty="0">
              <a:solidFill>
                <a:schemeClr val="bg1"/>
              </a:solidFill>
            </a:endParaRPr>
          </a:p>
          <a:p>
            <a:r>
              <a:rPr lang="ja-JP" altLang="en-US" dirty="0">
                <a:solidFill>
                  <a:schemeClr val="bg1"/>
                </a:solidFill>
              </a:rPr>
              <a:t>機械学習により、予測された値の範囲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5" name="吹き出し: 角を丸めた四角形 4">
            <a:extLst>
              <a:ext uri="{FF2B5EF4-FFF2-40B4-BE49-F238E27FC236}">
                <a16:creationId xmlns:a16="http://schemas.microsoft.com/office/drawing/2014/main" id="{675A86A0-7826-4E99-84C2-355FC5294C2B}"/>
              </a:ext>
            </a:extLst>
          </p:cNvPr>
          <p:cNvSpPr/>
          <p:nvPr/>
        </p:nvSpPr>
        <p:spPr>
          <a:xfrm>
            <a:off x="9337080" y="1489202"/>
            <a:ext cx="2593571" cy="801226"/>
          </a:xfrm>
          <a:prstGeom prst="wedgeRoundRectCallout">
            <a:avLst>
              <a:gd name="adj1" fmla="val -6903"/>
              <a:gd name="adj2" fmla="val 200979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b="1" u="sng" dirty="0"/>
              <a:t>実線</a:t>
            </a:r>
            <a:endParaRPr kumimoji="1" lang="en-US" altLang="ja-JP" b="1" u="sng" dirty="0"/>
          </a:p>
          <a:p>
            <a:r>
              <a:rPr lang="ja-JP" altLang="en-US" dirty="0"/>
              <a:t>学習で使用した</a:t>
            </a:r>
            <a:r>
              <a:rPr kumimoji="1" lang="ja-JP" altLang="en-US" dirty="0"/>
              <a:t>データ</a:t>
            </a:r>
          </a:p>
        </p:txBody>
      </p:sp>
      <p:sp>
        <p:nvSpPr>
          <p:cNvPr id="13" name="吹き出し: 角を丸めた四角形 12">
            <a:extLst>
              <a:ext uri="{FF2B5EF4-FFF2-40B4-BE49-F238E27FC236}">
                <a16:creationId xmlns:a16="http://schemas.microsoft.com/office/drawing/2014/main" id="{F0C8CC2D-D530-4CFF-8C0B-A97742C09C8C}"/>
              </a:ext>
            </a:extLst>
          </p:cNvPr>
          <p:cNvSpPr/>
          <p:nvPr/>
        </p:nvSpPr>
        <p:spPr>
          <a:xfrm>
            <a:off x="5230669" y="4813440"/>
            <a:ext cx="3769458" cy="1130530"/>
          </a:xfrm>
          <a:prstGeom prst="wedgeRoundRectCallout">
            <a:avLst>
              <a:gd name="adj1" fmla="val 43385"/>
              <a:gd name="adj2" fmla="val -205408"/>
              <a:gd name="adj3" fmla="val 166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/>
              <a:t>予測された値の範囲（水色エリア）から外れて、異常として検知（オレンジや水色）</a:t>
            </a:r>
          </a:p>
        </p:txBody>
      </p:sp>
    </p:spTree>
    <p:extLst>
      <p:ext uri="{BB962C8B-B14F-4D97-AF65-F5344CB8AC3E}">
        <p14:creationId xmlns:p14="http://schemas.microsoft.com/office/powerpoint/2010/main" val="40033129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52830E3D-69E0-4C3D-A903-B94724074E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研修の半分以上は、ハンズオンで実際に手を動かしながらの研修だったので、</a:t>
            </a:r>
            <a:r>
              <a:rPr lang="en-US" altLang="ja-JP" dirty="0"/>
              <a:t>Kibana</a:t>
            </a:r>
            <a:r>
              <a:rPr lang="ja-JP" altLang="en-US" dirty="0"/>
              <a:t>のたくさんの機能に触れられた。</a:t>
            </a:r>
            <a:endParaRPr lang="en-US" altLang="ja-JP" dirty="0"/>
          </a:p>
          <a:p>
            <a:r>
              <a:rPr lang="ja-JP" altLang="en-US" dirty="0"/>
              <a:t>短い期間にたくさんの機能に触れたので、研修後に復習時間や機能に触れる時間がないと、忘れそう。</a:t>
            </a:r>
            <a:endParaRPr lang="en-US" altLang="ja-JP" dirty="0"/>
          </a:p>
          <a:p>
            <a:r>
              <a:rPr lang="en-US" altLang="ja-JP" dirty="0"/>
              <a:t>Elasticsearch</a:t>
            </a:r>
            <a:r>
              <a:rPr lang="ja-JP" altLang="en-US" dirty="0"/>
              <a:t>の資格試験に特化された研修でないが、それと同等の知識を得られるものになっている。</a:t>
            </a:r>
            <a:endParaRPr lang="en-US" altLang="ja-JP" dirty="0"/>
          </a:p>
          <a:p>
            <a:pPr lvl="1"/>
            <a:r>
              <a:rPr lang="ja-JP" altLang="en-US" dirty="0"/>
              <a:t>資格試験：</a:t>
            </a:r>
            <a:r>
              <a:rPr lang="en-US" altLang="ja-JP" dirty="0" err="1"/>
              <a:t>Elasitc</a:t>
            </a:r>
            <a:r>
              <a:rPr lang="en-US" altLang="ja-JP" dirty="0"/>
              <a:t> Certified Analyst Exam</a:t>
            </a:r>
          </a:p>
          <a:p>
            <a:pPr marL="538163" lvl="2" indent="0">
              <a:buNone/>
            </a:pPr>
            <a:r>
              <a:rPr lang="en-US" altLang="ja-JP" dirty="0">
                <a:hlinkClick r:id="rId2"/>
              </a:rPr>
              <a:t>https://www.elastic.co/jp/training/elastic-certified-analyst-exam</a:t>
            </a:r>
            <a:r>
              <a:rPr lang="en-US" altLang="ja-JP" dirty="0"/>
              <a:t> 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23ABE9E-2F9D-415F-A2A4-FD64363FE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C1CAF-A149-4959-8FD2-91CBA8722C7A}" type="slidenum">
              <a:rPr lang="ja-JP" altLang="en-US" smtClean="0"/>
              <a:pPr/>
              <a:t>34</a:t>
            </a:fld>
            <a:endParaRPr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85BEB5AB-201D-46D6-8370-9B54E62B4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最後に</a:t>
            </a:r>
          </a:p>
        </p:txBody>
      </p:sp>
    </p:spTree>
    <p:extLst>
      <p:ext uri="{BB962C8B-B14F-4D97-AF65-F5344CB8AC3E}">
        <p14:creationId xmlns:p14="http://schemas.microsoft.com/office/powerpoint/2010/main" val="23246702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>
            <a:extLst>
              <a:ext uri="{FF2B5EF4-FFF2-40B4-BE49-F238E27FC236}">
                <a16:creationId xmlns:a16="http://schemas.microsoft.com/office/drawing/2014/main" id="{5C9FBCCD-28C2-4081-87B0-015F0A753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完</a:t>
            </a:r>
          </a:p>
        </p:txBody>
      </p:sp>
      <p:sp>
        <p:nvSpPr>
          <p:cNvPr id="6" name="テキスト プレースホルダー 5">
            <a:extLst>
              <a:ext uri="{FF2B5EF4-FFF2-40B4-BE49-F238E27FC236}">
                <a16:creationId xmlns:a16="http://schemas.microsoft.com/office/drawing/2014/main" id="{8B115E0E-49EF-4CDE-82DA-22C338ACBB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C43D506B-FD65-4283-8BDD-2063326A9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C1CAF-A149-4959-8FD2-91CBA8722C7A}" type="slidenum">
              <a:rPr lang="ja-JP" altLang="en-US" smtClean="0"/>
              <a:pPr/>
              <a:t>35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84304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4C18A8E8-9099-47D7-9B2C-CBAF07E38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C1CAF-A149-4959-8FD2-91CBA8722C7A}" type="slidenum">
              <a:rPr lang="ja-JP" altLang="en-US" smtClean="0"/>
              <a:pPr/>
              <a:t>4</a:t>
            </a:fld>
            <a:endParaRPr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B1F9707A-C5DC-4E3F-9149-5B1B309DB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Kibana</a:t>
            </a:r>
            <a:r>
              <a:rPr lang="ja-JP" altLang="en-US" dirty="0"/>
              <a:t>の紹介　～</a:t>
            </a:r>
            <a:r>
              <a:rPr lang="en-US" altLang="ja-JP" dirty="0"/>
              <a:t>Elastic</a:t>
            </a:r>
            <a:r>
              <a:rPr lang="ja-JP" altLang="en-US" dirty="0"/>
              <a:t> スタック～</a:t>
            </a:r>
            <a:endParaRPr kumimoji="1" lang="ja-JP" altLang="en-US" dirty="0"/>
          </a:p>
        </p:txBody>
      </p:sp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CF86CE6B-78A2-4D65-8652-6FC8FFABB8FC}"/>
              </a:ext>
            </a:extLst>
          </p:cNvPr>
          <p:cNvSpPr/>
          <p:nvPr/>
        </p:nvSpPr>
        <p:spPr>
          <a:xfrm>
            <a:off x="2149264" y="1857998"/>
            <a:ext cx="7418685" cy="1109645"/>
          </a:xfrm>
          <a:prstGeom prst="roundRect">
            <a:avLst/>
          </a:prstGeom>
          <a:solidFill>
            <a:srgbClr val="FF6161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/>
              <a:t>Kibana</a:t>
            </a:r>
            <a:endParaRPr kumimoji="1" lang="ja-JP" altLang="en-US" b="1" dirty="0"/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F66E6860-AFE2-4FE3-9DFF-0F24F2EE417B}"/>
              </a:ext>
            </a:extLst>
          </p:cNvPr>
          <p:cNvSpPr/>
          <p:nvPr/>
        </p:nvSpPr>
        <p:spPr>
          <a:xfrm>
            <a:off x="2149264" y="3091053"/>
            <a:ext cx="7418685" cy="1109645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/>
              <a:t>Elasticsearch</a:t>
            </a:r>
            <a:endParaRPr kumimoji="1" lang="ja-JP" altLang="en-US" b="1" dirty="0"/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51289EA5-FD01-4AF9-B4FE-AA994D55E601}"/>
              </a:ext>
            </a:extLst>
          </p:cNvPr>
          <p:cNvSpPr/>
          <p:nvPr/>
        </p:nvSpPr>
        <p:spPr>
          <a:xfrm>
            <a:off x="2145528" y="4324108"/>
            <a:ext cx="3656754" cy="1109645"/>
          </a:xfrm>
          <a:prstGeom prst="roundRect">
            <a:avLst/>
          </a:prstGeom>
          <a:solidFill>
            <a:srgbClr val="0070C0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/>
              <a:t>Beats</a:t>
            </a:r>
            <a:endParaRPr kumimoji="1" lang="ja-JP" altLang="en-US" b="1" dirty="0"/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6B26B4BE-432B-46EB-AA4E-E2D909E9C360}"/>
              </a:ext>
            </a:extLst>
          </p:cNvPr>
          <p:cNvSpPr/>
          <p:nvPr/>
        </p:nvSpPr>
        <p:spPr>
          <a:xfrm>
            <a:off x="5911196" y="4324109"/>
            <a:ext cx="3656754" cy="1109644"/>
          </a:xfrm>
          <a:prstGeom prst="roundRect">
            <a:avLst/>
          </a:prstGeom>
          <a:solidFill>
            <a:schemeClr val="accent4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dirty="0"/>
              <a:t>Logstash</a:t>
            </a:r>
            <a:endParaRPr kumimoji="1" lang="ja-JP" altLang="en-US" b="1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B85077A-40E5-4C31-8EA5-8E240D4E2EC8}"/>
              </a:ext>
            </a:extLst>
          </p:cNvPr>
          <p:cNvSpPr txBox="1"/>
          <p:nvPr/>
        </p:nvSpPr>
        <p:spPr>
          <a:xfrm>
            <a:off x="9817331" y="2179443"/>
            <a:ext cx="207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可視化＆管理</a:t>
            </a:r>
            <a:endParaRPr kumimoji="1" lang="ja-JP" altLang="en-US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D0B2369-7FDD-4516-8910-9F1E78765D87}"/>
              </a:ext>
            </a:extLst>
          </p:cNvPr>
          <p:cNvSpPr txBox="1"/>
          <p:nvPr/>
        </p:nvSpPr>
        <p:spPr>
          <a:xfrm>
            <a:off x="9817331" y="3415165"/>
            <a:ext cx="207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保管、検索、分析</a:t>
            </a:r>
            <a:endParaRPr kumimoji="1" lang="ja-JP" altLang="en-US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20E5E7FB-D475-4875-8F35-250F4DAA9C2F}"/>
              </a:ext>
            </a:extLst>
          </p:cNvPr>
          <p:cNvSpPr txBox="1"/>
          <p:nvPr/>
        </p:nvSpPr>
        <p:spPr>
          <a:xfrm>
            <a:off x="9817331" y="4650887"/>
            <a:ext cx="2078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インジェスト</a:t>
            </a:r>
            <a:endParaRPr kumimoji="1" lang="ja-JP" altLang="en-US" dirty="0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B2B2B0A0-F0D4-4F3E-96D5-FF7CBDF95F2C}"/>
              </a:ext>
            </a:extLst>
          </p:cNvPr>
          <p:cNvCxnSpPr/>
          <p:nvPr/>
        </p:nvCxnSpPr>
        <p:spPr>
          <a:xfrm>
            <a:off x="1687484" y="1857999"/>
            <a:ext cx="0" cy="359515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図 15">
            <a:extLst>
              <a:ext uri="{FF2B5EF4-FFF2-40B4-BE49-F238E27FC236}">
                <a16:creationId xmlns:a16="http://schemas.microsoft.com/office/drawing/2014/main" id="{9EACC608-1151-4480-B828-EE792D2170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68" y="2889597"/>
            <a:ext cx="851651" cy="593436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4DD6152-68D6-4FE3-8DFC-19104D399C93}"/>
              </a:ext>
            </a:extLst>
          </p:cNvPr>
          <p:cNvSpPr txBox="1"/>
          <p:nvPr/>
        </p:nvSpPr>
        <p:spPr>
          <a:xfrm>
            <a:off x="66503" y="3585156"/>
            <a:ext cx="1620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Elastic Stack</a:t>
            </a:r>
            <a:endParaRPr kumimoji="1" lang="ja-JP" altLang="en-US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11773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0469917A-AC59-4D10-AC5B-7BB685003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C1CAF-A149-4959-8FD2-91CBA8722C7A}" type="slidenum">
              <a:rPr lang="ja-JP" altLang="en-US" smtClean="0"/>
              <a:pPr/>
              <a:t>5</a:t>
            </a:fld>
            <a:endParaRPr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28741156-2616-4C16-947F-1F90B6083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Kibana</a:t>
            </a:r>
            <a:r>
              <a:rPr lang="ja-JP" altLang="en-US" dirty="0"/>
              <a:t>の紹介　～データの流れ～</a:t>
            </a:r>
            <a:endParaRPr kumimoji="1" lang="ja-JP" altLang="en-US" dirty="0"/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716E3FD2-7B4D-489F-8412-0046F940D9F5}"/>
              </a:ext>
            </a:extLst>
          </p:cNvPr>
          <p:cNvSpPr/>
          <p:nvPr/>
        </p:nvSpPr>
        <p:spPr>
          <a:xfrm>
            <a:off x="1280159" y="1328104"/>
            <a:ext cx="2324428" cy="2929853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b="1" u="sng" dirty="0">
                <a:solidFill>
                  <a:schemeClr val="tx1"/>
                </a:solidFill>
              </a:rPr>
              <a:t>Beats</a:t>
            </a:r>
          </a:p>
        </p:txBody>
      </p:sp>
      <p:cxnSp>
        <p:nvCxnSpPr>
          <p:cNvPr id="8" name="直線矢印コネクタ 7">
            <a:extLst>
              <a:ext uri="{FF2B5EF4-FFF2-40B4-BE49-F238E27FC236}">
                <a16:creationId xmlns:a16="http://schemas.microsoft.com/office/drawing/2014/main" id="{DE2834DC-A459-4DC9-8661-99C746DC0EA2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2826327" y="1262862"/>
            <a:ext cx="826095" cy="3437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41A44DD4-9B31-496A-B5A9-9559B78EA13E}"/>
              </a:ext>
            </a:extLst>
          </p:cNvPr>
          <p:cNvSpPr txBox="1"/>
          <p:nvPr/>
        </p:nvSpPr>
        <p:spPr>
          <a:xfrm>
            <a:off x="3652422" y="939696"/>
            <a:ext cx="3687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軽量データシッパー</a:t>
            </a:r>
            <a:endParaRPr lang="en-US" altLang="ja-JP" dirty="0"/>
          </a:p>
          <a:p>
            <a:r>
              <a:rPr lang="en-US" altLang="ja-JP" dirty="0"/>
              <a:t>Logstash</a:t>
            </a:r>
            <a:r>
              <a:rPr lang="ja-JP" altLang="en-US" dirty="0"/>
              <a:t>か</a:t>
            </a:r>
            <a:r>
              <a:rPr lang="en-US" altLang="ja-JP" dirty="0"/>
              <a:t>Elasticsearch</a:t>
            </a:r>
            <a:r>
              <a:rPr lang="ja-JP" altLang="en-US" dirty="0"/>
              <a:t>に送信</a:t>
            </a:r>
          </a:p>
        </p:txBody>
      </p:sp>
      <p:sp>
        <p:nvSpPr>
          <p:cNvPr id="14" name="四角形: 角を丸くする 13">
            <a:extLst>
              <a:ext uri="{FF2B5EF4-FFF2-40B4-BE49-F238E27FC236}">
                <a16:creationId xmlns:a16="http://schemas.microsoft.com/office/drawing/2014/main" id="{D0A683AD-07A0-4EFA-B8BD-8E00536A3678}"/>
              </a:ext>
            </a:extLst>
          </p:cNvPr>
          <p:cNvSpPr/>
          <p:nvPr/>
        </p:nvSpPr>
        <p:spPr>
          <a:xfrm>
            <a:off x="1280159" y="4489622"/>
            <a:ext cx="2324427" cy="793514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b="1" u="sng" dirty="0">
                <a:solidFill>
                  <a:schemeClr val="tx1"/>
                </a:solidFill>
              </a:rPr>
              <a:t>Logstash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19293071-B631-4251-87A6-B4893A74FF3F}"/>
              </a:ext>
            </a:extLst>
          </p:cNvPr>
          <p:cNvSpPr txBox="1"/>
          <p:nvPr/>
        </p:nvSpPr>
        <p:spPr>
          <a:xfrm>
            <a:off x="270351" y="5687556"/>
            <a:ext cx="5240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データ加工（パース、変換、解析）パイプライン</a:t>
            </a:r>
            <a:endParaRPr lang="en-US" altLang="ja-JP" dirty="0"/>
          </a:p>
          <a:p>
            <a:r>
              <a:rPr lang="en-US" altLang="ja-JP" dirty="0"/>
              <a:t>200</a:t>
            </a:r>
            <a:r>
              <a:rPr lang="ja-JP" altLang="en-US" dirty="0"/>
              <a:t>以上のデータ入出力プラグインがある</a:t>
            </a: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9B63A7A6-BE26-4C7D-B623-1535941C0C00}"/>
              </a:ext>
            </a:extLst>
          </p:cNvPr>
          <p:cNvCxnSpPr>
            <a:cxnSpLocks/>
            <a:stCxn id="22" idx="0"/>
          </p:cNvCxnSpPr>
          <p:nvPr/>
        </p:nvCxnSpPr>
        <p:spPr>
          <a:xfrm flipH="1" flipV="1">
            <a:off x="2704320" y="5036387"/>
            <a:ext cx="186525" cy="651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四角形: 角を丸くする 41">
            <a:extLst>
              <a:ext uri="{FF2B5EF4-FFF2-40B4-BE49-F238E27FC236}">
                <a16:creationId xmlns:a16="http://schemas.microsoft.com/office/drawing/2014/main" id="{16EE4D8C-937E-4078-9C68-0CF03815F40F}"/>
              </a:ext>
            </a:extLst>
          </p:cNvPr>
          <p:cNvSpPr/>
          <p:nvPr/>
        </p:nvSpPr>
        <p:spPr>
          <a:xfrm>
            <a:off x="5369772" y="1735480"/>
            <a:ext cx="2324428" cy="3705597"/>
          </a:xfrm>
          <a:prstGeom prst="roundRect">
            <a:avLst/>
          </a:prstGeom>
          <a:noFill/>
          <a:ln w="38100">
            <a:solidFill>
              <a:srgbClr val="92D05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b="1" u="sng" dirty="0">
                <a:solidFill>
                  <a:schemeClr val="tx1"/>
                </a:solidFill>
              </a:rPr>
              <a:t>Elasticsearch</a:t>
            </a:r>
          </a:p>
        </p:txBody>
      </p:sp>
      <p:sp>
        <p:nvSpPr>
          <p:cNvPr id="63" name="四角形: 角を丸くする 62">
            <a:extLst>
              <a:ext uri="{FF2B5EF4-FFF2-40B4-BE49-F238E27FC236}">
                <a16:creationId xmlns:a16="http://schemas.microsoft.com/office/drawing/2014/main" id="{B97FC24D-2310-4351-9E07-FB7CE2231D34}"/>
              </a:ext>
            </a:extLst>
          </p:cNvPr>
          <p:cNvSpPr/>
          <p:nvPr/>
        </p:nvSpPr>
        <p:spPr>
          <a:xfrm>
            <a:off x="9528522" y="2513911"/>
            <a:ext cx="2324428" cy="2522476"/>
          </a:xfrm>
          <a:prstGeom prst="roundRect">
            <a:avLst/>
          </a:prstGeom>
          <a:noFill/>
          <a:ln w="38100">
            <a:solidFill>
              <a:srgbClr val="FF6161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b="1" u="sng" dirty="0">
                <a:solidFill>
                  <a:schemeClr val="tx1"/>
                </a:solidFill>
              </a:rPr>
              <a:t>Kibana</a:t>
            </a:r>
          </a:p>
        </p:txBody>
      </p:sp>
      <p:pic>
        <p:nvPicPr>
          <p:cNvPr id="72" name="グラフィックス 71" descr="上昇基調">
            <a:extLst>
              <a:ext uri="{FF2B5EF4-FFF2-40B4-BE49-F238E27FC236}">
                <a16:creationId xmlns:a16="http://schemas.microsoft.com/office/drawing/2014/main" id="{81D5E65E-2C33-42D0-8445-1926F9587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90736" y="3871951"/>
            <a:ext cx="914400" cy="914400"/>
          </a:xfrm>
          <a:prstGeom prst="rect">
            <a:avLst/>
          </a:prstGeom>
        </p:spPr>
      </p:pic>
      <p:pic>
        <p:nvPicPr>
          <p:cNvPr id="74" name="グラフィックス 73" descr="プレゼンテーション (棒グラフ、RTL)">
            <a:extLst>
              <a:ext uri="{FF2B5EF4-FFF2-40B4-BE49-F238E27FC236}">
                <a16:creationId xmlns:a16="http://schemas.microsoft.com/office/drawing/2014/main" id="{BC7BFD8E-8FFD-4698-9DC4-AD29F9654C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77679" y="3116966"/>
            <a:ext cx="914400" cy="9144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FE21A8E-30B3-41B1-B00C-CEB573A76EDB}"/>
              </a:ext>
            </a:extLst>
          </p:cNvPr>
          <p:cNvSpPr txBox="1"/>
          <p:nvPr/>
        </p:nvSpPr>
        <p:spPr>
          <a:xfrm>
            <a:off x="1514606" y="1778108"/>
            <a:ext cx="1977508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ja-JP" dirty="0"/>
              <a:t>beats</a:t>
            </a:r>
            <a:r>
              <a:rPr lang="ja-JP" altLang="en-US" dirty="0"/>
              <a:t>ファミリー</a:t>
            </a:r>
            <a:endParaRPr lang="en-US" altLang="ja-JP" dirty="0"/>
          </a:p>
          <a:p>
            <a:r>
              <a:rPr lang="en-US" altLang="ja-JP" dirty="0" err="1"/>
              <a:t>Filebeat</a:t>
            </a:r>
            <a:r>
              <a:rPr lang="en-US" altLang="ja-JP" dirty="0"/>
              <a:t> </a:t>
            </a:r>
            <a:r>
              <a:rPr lang="en-US" altLang="ja-JP" dirty="0" err="1"/>
              <a:t>Metricbeat</a:t>
            </a:r>
            <a:r>
              <a:rPr lang="en-US" altLang="ja-JP" dirty="0"/>
              <a:t> </a:t>
            </a:r>
            <a:r>
              <a:rPr lang="en-US" altLang="ja-JP" dirty="0" err="1"/>
              <a:t>Packetbeat</a:t>
            </a:r>
            <a:r>
              <a:rPr lang="en-US" altLang="ja-JP" dirty="0"/>
              <a:t> </a:t>
            </a:r>
            <a:r>
              <a:rPr lang="en-US" altLang="ja-JP" dirty="0" err="1"/>
              <a:t>Winlogbeat</a:t>
            </a:r>
            <a:endParaRPr lang="en-US" altLang="ja-JP" dirty="0"/>
          </a:p>
          <a:p>
            <a:r>
              <a:rPr lang="en-US" altLang="ja-JP" dirty="0" err="1"/>
              <a:t>Auditbeat</a:t>
            </a:r>
            <a:endParaRPr lang="en-US" altLang="ja-JP" dirty="0"/>
          </a:p>
          <a:p>
            <a:r>
              <a:rPr lang="en-US" altLang="ja-JP" dirty="0"/>
              <a:t>Heartbeat</a:t>
            </a:r>
          </a:p>
          <a:p>
            <a:r>
              <a:rPr lang="en-US" altLang="ja-JP" dirty="0" err="1"/>
              <a:t>Functionbeat</a:t>
            </a:r>
            <a:endParaRPr lang="en-US" altLang="ja-JP" dirty="0"/>
          </a:p>
        </p:txBody>
      </p:sp>
      <p:sp>
        <p:nvSpPr>
          <p:cNvPr id="97" name="四角形: 角を丸くする 96">
            <a:extLst>
              <a:ext uri="{FF2B5EF4-FFF2-40B4-BE49-F238E27FC236}">
                <a16:creationId xmlns:a16="http://schemas.microsoft.com/office/drawing/2014/main" id="{D4C868C4-9FAF-4BC4-886F-65F99EB05763}"/>
              </a:ext>
            </a:extLst>
          </p:cNvPr>
          <p:cNvSpPr/>
          <p:nvPr/>
        </p:nvSpPr>
        <p:spPr>
          <a:xfrm>
            <a:off x="5650678" y="2438871"/>
            <a:ext cx="1239006" cy="80130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02" name="四角形: 角を丸くする 101">
            <a:extLst>
              <a:ext uri="{FF2B5EF4-FFF2-40B4-BE49-F238E27FC236}">
                <a16:creationId xmlns:a16="http://schemas.microsoft.com/office/drawing/2014/main" id="{A8A91A38-29F8-4FF6-9ACC-AB3ABBA2A8CD}"/>
              </a:ext>
            </a:extLst>
          </p:cNvPr>
          <p:cNvSpPr/>
          <p:nvPr/>
        </p:nvSpPr>
        <p:spPr>
          <a:xfrm>
            <a:off x="5803078" y="2591271"/>
            <a:ext cx="1239006" cy="80130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03" name="四角形: 角を丸くする 102">
            <a:extLst>
              <a:ext uri="{FF2B5EF4-FFF2-40B4-BE49-F238E27FC236}">
                <a16:creationId xmlns:a16="http://schemas.microsoft.com/office/drawing/2014/main" id="{4F3D13E2-BA60-4292-860E-DF4EDAAC4100}"/>
              </a:ext>
            </a:extLst>
          </p:cNvPr>
          <p:cNvSpPr/>
          <p:nvPr/>
        </p:nvSpPr>
        <p:spPr>
          <a:xfrm>
            <a:off x="5955478" y="2743671"/>
            <a:ext cx="1239006" cy="80130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index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06" name="四角形: 角を丸くする 105">
            <a:extLst>
              <a:ext uri="{FF2B5EF4-FFF2-40B4-BE49-F238E27FC236}">
                <a16:creationId xmlns:a16="http://schemas.microsoft.com/office/drawing/2014/main" id="{D0AFF940-1BFE-42C5-A485-EE9550D0E079}"/>
              </a:ext>
            </a:extLst>
          </p:cNvPr>
          <p:cNvSpPr/>
          <p:nvPr/>
        </p:nvSpPr>
        <p:spPr>
          <a:xfrm>
            <a:off x="5944110" y="4085346"/>
            <a:ext cx="1239006" cy="80130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kumimoji="1" lang="en-US" altLang="ja-JP" dirty="0">
                <a:solidFill>
                  <a:schemeClr val="tx1"/>
                </a:solidFill>
              </a:rPr>
              <a:t>index</a:t>
            </a:r>
            <a:endParaRPr kumimoji="1" lang="ja-JP" altLang="en-US" dirty="0">
              <a:solidFill>
                <a:schemeClr val="tx1"/>
              </a:solidFill>
            </a:endParaRPr>
          </a:p>
        </p:txBody>
      </p:sp>
      <p:sp>
        <p:nvSpPr>
          <p:cNvPr id="108" name="テキスト ボックス 107">
            <a:extLst>
              <a:ext uri="{FF2B5EF4-FFF2-40B4-BE49-F238E27FC236}">
                <a16:creationId xmlns:a16="http://schemas.microsoft.com/office/drawing/2014/main" id="{EDCFFBD6-1226-4132-87E8-E63136A0FBB6}"/>
              </a:ext>
            </a:extLst>
          </p:cNvPr>
          <p:cNvSpPr txBox="1"/>
          <p:nvPr/>
        </p:nvSpPr>
        <p:spPr>
          <a:xfrm>
            <a:off x="5983527" y="5716250"/>
            <a:ext cx="3687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分散型</a:t>
            </a:r>
            <a:r>
              <a:rPr lang="en-US" altLang="ja-JP" dirty="0"/>
              <a:t>RESTful</a:t>
            </a:r>
            <a:r>
              <a:rPr lang="ja-JP" altLang="en-US" dirty="0"/>
              <a:t>検索</a:t>
            </a:r>
            <a:r>
              <a:rPr lang="en-US" altLang="ja-JP" dirty="0"/>
              <a:t>/</a:t>
            </a:r>
            <a:r>
              <a:rPr lang="ja-JP" altLang="en-US" dirty="0"/>
              <a:t>分析エンジン</a:t>
            </a:r>
          </a:p>
        </p:txBody>
      </p:sp>
      <p:cxnSp>
        <p:nvCxnSpPr>
          <p:cNvPr id="109" name="直線矢印コネクタ 108">
            <a:extLst>
              <a:ext uri="{FF2B5EF4-FFF2-40B4-BE49-F238E27FC236}">
                <a16:creationId xmlns:a16="http://schemas.microsoft.com/office/drawing/2014/main" id="{88B4B6EC-E514-4BAE-BFB2-56B1F95924E8}"/>
              </a:ext>
            </a:extLst>
          </p:cNvPr>
          <p:cNvCxnSpPr>
            <a:cxnSpLocks/>
            <a:stCxn id="108" idx="0"/>
          </p:cNvCxnSpPr>
          <p:nvPr/>
        </p:nvCxnSpPr>
        <p:spPr>
          <a:xfrm flipH="1" flipV="1">
            <a:off x="7194484" y="5106491"/>
            <a:ext cx="632901" cy="6097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矢印: ストライプ 1">
            <a:extLst>
              <a:ext uri="{FF2B5EF4-FFF2-40B4-BE49-F238E27FC236}">
                <a16:creationId xmlns:a16="http://schemas.microsoft.com/office/drawing/2014/main" id="{280DCA84-E346-47B0-B03E-E4424D82A15A}"/>
              </a:ext>
            </a:extLst>
          </p:cNvPr>
          <p:cNvSpPr/>
          <p:nvPr/>
        </p:nvSpPr>
        <p:spPr>
          <a:xfrm>
            <a:off x="3652422" y="2468378"/>
            <a:ext cx="1725257" cy="1135607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矢印: ストライプ 29">
            <a:extLst>
              <a:ext uri="{FF2B5EF4-FFF2-40B4-BE49-F238E27FC236}">
                <a16:creationId xmlns:a16="http://schemas.microsoft.com/office/drawing/2014/main" id="{736CC1FA-6A31-4BF5-AB22-6BFED30F3D95}"/>
              </a:ext>
            </a:extLst>
          </p:cNvPr>
          <p:cNvSpPr/>
          <p:nvPr/>
        </p:nvSpPr>
        <p:spPr>
          <a:xfrm>
            <a:off x="3652422" y="4389476"/>
            <a:ext cx="1725257" cy="1023587"/>
          </a:xfrm>
          <a:prstGeom prst="stripedRightArrow">
            <a:avLst>
              <a:gd name="adj1" fmla="val 50000"/>
              <a:gd name="adj2" fmla="val 50000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矢印: ストライプ 31">
            <a:extLst>
              <a:ext uri="{FF2B5EF4-FFF2-40B4-BE49-F238E27FC236}">
                <a16:creationId xmlns:a16="http://schemas.microsoft.com/office/drawing/2014/main" id="{B2D85531-5CC7-42ED-A6AC-F3771E1EFFE4}"/>
              </a:ext>
            </a:extLst>
          </p:cNvPr>
          <p:cNvSpPr/>
          <p:nvPr/>
        </p:nvSpPr>
        <p:spPr>
          <a:xfrm rot="10800000">
            <a:off x="7765209" y="2948027"/>
            <a:ext cx="1725257" cy="989371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FF6161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矢印: ストライプ 32">
            <a:extLst>
              <a:ext uri="{FF2B5EF4-FFF2-40B4-BE49-F238E27FC236}">
                <a16:creationId xmlns:a16="http://schemas.microsoft.com/office/drawing/2014/main" id="{3DDC2E11-01CD-4A1F-B2AB-72B9058BAB10}"/>
              </a:ext>
            </a:extLst>
          </p:cNvPr>
          <p:cNvSpPr/>
          <p:nvPr/>
        </p:nvSpPr>
        <p:spPr>
          <a:xfrm>
            <a:off x="7765210" y="3857689"/>
            <a:ext cx="1725257" cy="977769"/>
          </a:xfrm>
          <a:prstGeom prst="stripedRightArrow">
            <a:avLst>
              <a:gd name="adj1" fmla="val 50000"/>
              <a:gd name="adj2" fmla="val 50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テキスト ボックス 67">
            <a:extLst>
              <a:ext uri="{FF2B5EF4-FFF2-40B4-BE49-F238E27FC236}">
                <a16:creationId xmlns:a16="http://schemas.microsoft.com/office/drawing/2014/main" id="{989EC44E-A612-4E7D-9AAE-0E986799F43B}"/>
              </a:ext>
            </a:extLst>
          </p:cNvPr>
          <p:cNvSpPr txBox="1"/>
          <p:nvPr/>
        </p:nvSpPr>
        <p:spPr>
          <a:xfrm>
            <a:off x="8061381" y="4208432"/>
            <a:ext cx="1632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可視化</a:t>
            </a:r>
          </a:p>
        </p:txBody>
      </p:sp>
      <p:sp>
        <p:nvSpPr>
          <p:cNvPr id="70" name="テキスト ボックス 69">
            <a:extLst>
              <a:ext uri="{FF2B5EF4-FFF2-40B4-BE49-F238E27FC236}">
                <a16:creationId xmlns:a16="http://schemas.microsoft.com/office/drawing/2014/main" id="{87EA86DC-9569-4BFE-890B-6349F8ABB825}"/>
              </a:ext>
            </a:extLst>
          </p:cNvPr>
          <p:cNvSpPr txBox="1"/>
          <p:nvPr/>
        </p:nvSpPr>
        <p:spPr>
          <a:xfrm>
            <a:off x="8345002" y="3294978"/>
            <a:ext cx="1632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検索</a:t>
            </a:r>
          </a:p>
        </p:txBody>
      </p:sp>
    </p:spTree>
    <p:extLst>
      <p:ext uri="{BB962C8B-B14F-4D97-AF65-F5344CB8AC3E}">
        <p14:creationId xmlns:p14="http://schemas.microsoft.com/office/powerpoint/2010/main" val="753080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コンテンツ プレースホルダー 4">
            <a:extLst>
              <a:ext uri="{FF2B5EF4-FFF2-40B4-BE49-F238E27FC236}">
                <a16:creationId xmlns:a16="http://schemas.microsoft.com/office/drawing/2014/main" id="{8EEB2A83-C308-4295-817A-BD7F81FB92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2688003"/>
              </p:ext>
            </p:extLst>
          </p:nvPr>
        </p:nvGraphicFramePr>
        <p:xfrm>
          <a:off x="658813" y="1122363"/>
          <a:ext cx="10868025" cy="5108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B96DF823-59C2-41B5-BCB7-F9E9016AD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C1CAF-A149-4959-8FD2-91CBA8722C7A}" type="slidenum">
              <a:rPr lang="ja-JP" altLang="en-US" smtClean="0"/>
              <a:pPr/>
              <a:t>6</a:t>
            </a:fld>
            <a:endParaRPr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0EBC10B5-1F86-48C5-9389-662249E4A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Kibana</a:t>
            </a:r>
            <a:r>
              <a:rPr kumimoji="1" lang="ja-JP" altLang="en-US" dirty="0"/>
              <a:t>で</a:t>
            </a:r>
            <a:r>
              <a:rPr lang="ja-JP" altLang="en-US" dirty="0"/>
              <a:t>可視化の簡単な説明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05410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FB41622A-2E40-40DF-A22A-6E22A5C02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619" y="881148"/>
            <a:ext cx="6826930" cy="5581291"/>
          </a:xfrm>
          <a:prstGeom prst="rect">
            <a:avLst/>
          </a:prstGeom>
        </p:spPr>
      </p:pic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EBCE6E23-4E3A-47A3-A9C3-54283EC94C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816" y="1131350"/>
            <a:ext cx="3348601" cy="5107442"/>
          </a:xfrm>
        </p:spPr>
        <p:txBody>
          <a:bodyPr anchor="ctr">
            <a:norm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400" dirty="0"/>
              <a:t>データ取得先の設定</a:t>
            </a:r>
            <a:endParaRPr lang="en-US" altLang="ja-JP" sz="24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ja-JP" altLang="en-US" sz="2400" dirty="0"/>
              <a:t>取得するインデックスのパターンを定義</a:t>
            </a:r>
          </a:p>
          <a:p>
            <a:pPr marL="0" indent="0">
              <a:buNone/>
            </a:pPr>
            <a:endParaRPr kumimoji="1" lang="ja-JP" altLang="en-US" sz="2400" dirty="0"/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E7D92880-0FED-4A4C-92CA-9A1EA281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C1CAF-A149-4959-8FD2-91CBA8722C7A}" type="slidenum">
              <a:rPr lang="ja-JP" altLang="en-US" smtClean="0"/>
              <a:pPr/>
              <a:t>7</a:t>
            </a:fld>
            <a:endParaRPr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494D7CA5-CE00-4A5B-A6A4-FB022D47F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Index Pattern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1705137-82D6-4650-81D5-E8C67A778A4C}"/>
              </a:ext>
            </a:extLst>
          </p:cNvPr>
          <p:cNvSpPr/>
          <p:nvPr/>
        </p:nvSpPr>
        <p:spPr>
          <a:xfrm>
            <a:off x="4463934" y="2593570"/>
            <a:ext cx="1155469" cy="249383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kumimoji="1" lang="ja-JP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949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コンテンツ プレースホルダー 1">
            <a:extLst>
              <a:ext uri="{FF2B5EF4-FFF2-40B4-BE49-F238E27FC236}">
                <a16:creationId xmlns:a16="http://schemas.microsoft.com/office/drawing/2014/main" id="{18C00959-A7AB-4EC8-BDB5-CD69AE7EBB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307" y="1123100"/>
            <a:ext cx="10869386" cy="5107442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ja-JP" b="1" dirty="0"/>
              <a:t>Elasticsearch</a:t>
            </a:r>
            <a:r>
              <a:rPr kumimoji="1" lang="ja-JP" altLang="en-US" b="1" dirty="0"/>
              <a:t>のデータは２つに分類される</a:t>
            </a:r>
          </a:p>
        </p:txBody>
      </p:sp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986AC75B-4535-4547-A694-3196A0B49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C1CAF-A149-4959-8FD2-91CBA8722C7A}" type="slidenum">
              <a:rPr lang="ja-JP" altLang="en-US" smtClean="0"/>
              <a:pPr/>
              <a:t>8</a:t>
            </a:fld>
            <a:endParaRPr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DC924BCE-8F7D-467D-B8AA-704B60327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Index Pattern</a:t>
            </a:r>
            <a:endParaRPr kumimoji="1" lang="ja-JP" altLang="en-US" dirty="0"/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A7D4AF0F-94CD-4CE9-B6AB-50AE990C682A}"/>
              </a:ext>
            </a:extLst>
          </p:cNvPr>
          <p:cNvGrpSpPr/>
          <p:nvPr/>
        </p:nvGrpSpPr>
        <p:grpSpPr>
          <a:xfrm>
            <a:off x="1360733" y="2252972"/>
            <a:ext cx="9470534" cy="1692884"/>
            <a:chOff x="1346000" y="1982587"/>
            <a:chExt cx="9470534" cy="1692884"/>
          </a:xfrm>
        </p:grpSpPr>
        <p:pic>
          <p:nvPicPr>
            <p:cNvPr id="7" name="図 6">
              <a:extLst>
                <a:ext uri="{FF2B5EF4-FFF2-40B4-BE49-F238E27FC236}">
                  <a16:creationId xmlns:a16="http://schemas.microsoft.com/office/drawing/2014/main" id="{3C24A92E-C3EC-4BAA-9705-51CE98D12C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310"/>
            <a:stretch/>
          </p:blipFill>
          <p:spPr>
            <a:xfrm>
              <a:off x="1346000" y="1982587"/>
              <a:ext cx="9470534" cy="1672047"/>
            </a:xfrm>
            <a:prstGeom prst="rect">
              <a:avLst/>
            </a:prstGeom>
          </p:spPr>
        </p:pic>
        <p:pic>
          <p:nvPicPr>
            <p:cNvPr id="10" name="図 9">
              <a:extLst>
                <a:ext uri="{FF2B5EF4-FFF2-40B4-BE49-F238E27FC236}">
                  <a16:creationId xmlns:a16="http://schemas.microsoft.com/office/drawing/2014/main" id="{F69130A6-3BE5-4461-BEC1-773FFE9C0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5959" y="3161121"/>
              <a:ext cx="4600575" cy="514350"/>
            </a:xfrm>
            <a:prstGeom prst="rect">
              <a:avLst/>
            </a:prstGeom>
          </p:spPr>
        </p:pic>
      </p:grpSp>
      <p:grpSp>
        <p:nvGrpSpPr>
          <p:cNvPr id="13" name="グループ化 12">
            <a:extLst>
              <a:ext uri="{FF2B5EF4-FFF2-40B4-BE49-F238E27FC236}">
                <a16:creationId xmlns:a16="http://schemas.microsoft.com/office/drawing/2014/main" id="{12ADE0B8-963A-4A24-A44B-83A324572DEA}"/>
              </a:ext>
            </a:extLst>
          </p:cNvPr>
          <p:cNvGrpSpPr/>
          <p:nvPr/>
        </p:nvGrpSpPr>
        <p:grpSpPr>
          <a:xfrm>
            <a:off x="1346000" y="4554023"/>
            <a:ext cx="9470534" cy="1426958"/>
            <a:chOff x="1346001" y="4146702"/>
            <a:chExt cx="9470534" cy="1426958"/>
          </a:xfrm>
        </p:grpSpPr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0FFC9519-C9B3-4543-994E-E0D469F9E5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456"/>
            <a:stretch/>
          </p:blipFill>
          <p:spPr>
            <a:xfrm>
              <a:off x="1346001" y="4148051"/>
              <a:ext cx="9470534" cy="1425609"/>
            </a:xfrm>
            <a:prstGeom prst="rect">
              <a:avLst/>
            </a:prstGeom>
          </p:spPr>
        </p:pic>
        <p:pic>
          <p:nvPicPr>
            <p:cNvPr id="11" name="図 10">
              <a:extLst>
                <a:ext uri="{FF2B5EF4-FFF2-40B4-BE49-F238E27FC236}">
                  <a16:creationId xmlns:a16="http://schemas.microsoft.com/office/drawing/2014/main" id="{4EB40523-2A0C-4D07-9320-06B67DBFC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56763" y="4146702"/>
              <a:ext cx="3451459" cy="250731"/>
            </a:xfrm>
            <a:prstGeom prst="rect">
              <a:avLst/>
            </a:prstGeom>
          </p:spPr>
        </p:pic>
      </p:grp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1B5DF1A7-6984-4863-9FC9-07D7B050F644}"/>
              </a:ext>
            </a:extLst>
          </p:cNvPr>
          <p:cNvSpPr/>
          <p:nvPr/>
        </p:nvSpPr>
        <p:spPr>
          <a:xfrm>
            <a:off x="972588" y="4146974"/>
            <a:ext cx="1654233" cy="46713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kumimoji="1" lang="ja-JP" altLang="en-US" dirty="0">
                <a:solidFill>
                  <a:schemeClr val="bg1"/>
                </a:solidFill>
              </a:rPr>
              <a:t>時系列データ</a:t>
            </a: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0C4D39D3-9A2D-4212-9828-8103674E4DA5}"/>
              </a:ext>
            </a:extLst>
          </p:cNvPr>
          <p:cNvSpPr/>
          <p:nvPr/>
        </p:nvSpPr>
        <p:spPr>
          <a:xfrm>
            <a:off x="972588" y="1848859"/>
            <a:ext cx="1654233" cy="467137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kumimoji="1" lang="ja-JP" altLang="en-US" dirty="0">
                <a:solidFill>
                  <a:schemeClr val="bg1"/>
                </a:solidFill>
              </a:rPr>
              <a:t>静的なデータ</a:t>
            </a:r>
          </a:p>
        </p:txBody>
      </p:sp>
      <p:sp>
        <p:nvSpPr>
          <p:cNvPr id="16" name="吹き出し: 角を丸めた四角形 15">
            <a:extLst>
              <a:ext uri="{FF2B5EF4-FFF2-40B4-BE49-F238E27FC236}">
                <a16:creationId xmlns:a16="http://schemas.microsoft.com/office/drawing/2014/main" id="{8B5B85F7-2737-47AD-9C58-E1D523848AB5}"/>
              </a:ext>
            </a:extLst>
          </p:cNvPr>
          <p:cNvSpPr/>
          <p:nvPr/>
        </p:nvSpPr>
        <p:spPr>
          <a:xfrm>
            <a:off x="8993613" y="889438"/>
            <a:ext cx="3096359" cy="1163766"/>
          </a:xfrm>
          <a:prstGeom prst="wedgeRoundRectCallout">
            <a:avLst>
              <a:gd name="adj1" fmla="val -77320"/>
              <a:gd name="adj2" fmla="val 110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/>
              <a:t>インデックスパターンは、データの中身を確認してから決めよう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1482297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スライド番号プレースホルダー 2">
            <a:extLst>
              <a:ext uri="{FF2B5EF4-FFF2-40B4-BE49-F238E27FC236}">
                <a16:creationId xmlns:a16="http://schemas.microsoft.com/office/drawing/2014/main" id="{546E01C6-E2EF-4983-B869-D36825A9C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C1CAF-A149-4959-8FD2-91CBA8722C7A}" type="slidenum">
              <a:rPr lang="ja-JP" altLang="en-US" smtClean="0"/>
              <a:pPr/>
              <a:t>9</a:t>
            </a:fld>
            <a:endParaRPr lang="ja-JP" altLang="en-US" dirty="0"/>
          </a:p>
        </p:txBody>
      </p:sp>
      <p:sp>
        <p:nvSpPr>
          <p:cNvPr id="4" name="タイトル 3">
            <a:extLst>
              <a:ext uri="{FF2B5EF4-FFF2-40B4-BE49-F238E27FC236}">
                <a16:creationId xmlns:a16="http://schemas.microsoft.com/office/drawing/2014/main" id="{84616BBB-A7D6-4031-B9CB-2D9E9E274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Index Pattern</a:t>
            </a:r>
            <a:endParaRPr kumimoji="1" lang="ja-JP" altLang="en-US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938DDE27-DA20-4431-97AE-C8777BC10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3338" y="884894"/>
            <a:ext cx="9178662" cy="3849276"/>
          </a:xfrm>
          <a:prstGeom prst="rect">
            <a:avLst/>
          </a:prstGeom>
        </p:spPr>
      </p:pic>
      <p:sp>
        <p:nvSpPr>
          <p:cNvPr id="9" name="吹き出し: 角を丸めた四角形 8">
            <a:extLst>
              <a:ext uri="{FF2B5EF4-FFF2-40B4-BE49-F238E27FC236}">
                <a16:creationId xmlns:a16="http://schemas.microsoft.com/office/drawing/2014/main" id="{FFD212A0-D23E-4B57-8C05-0D71EC80C6D0}"/>
              </a:ext>
            </a:extLst>
          </p:cNvPr>
          <p:cNvSpPr/>
          <p:nvPr/>
        </p:nvSpPr>
        <p:spPr>
          <a:xfrm>
            <a:off x="8427688" y="4596819"/>
            <a:ext cx="3690421" cy="946556"/>
          </a:xfrm>
          <a:prstGeom prst="wedgeRoundRectCallout">
            <a:avLst>
              <a:gd name="adj1" fmla="val 10530"/>
              <a:gd name="adj2" fmla="val -1335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dirty="0"/>
              <a:t>可視化できるフィールドなのか、</a:t>
            </a:r>
            <a:endParaRPr lang="en-US" altLang="ja-JP" dirty="0"/>
          </a:p>
          <a:p>
            <a:r>
              <a:rPr lang="ja-JP" altLang="en-US" dirty="0"/>
              <a:t>ここでチェックしよう</a:t>
            </a:r>
            <a:endParaRPr lang="en-US" altLang="ja-JP" dirty="0"/>
          </a:p>
        </p:txBody>
      </p:sp>
      <p:graphicFrame>
        <p:nvGraphicFramePr>
          <p:cNvPr id="13" name="表 13">
            <a:extLst>
              <a:ext uri="{FF2B5EF4-FFF2-40B4-BE49-F238E27FC236}">
                <a16:creationId xmlns:a16="http://schemas.microsoft.com/office/drawing/2014/main" id="{1B6FBE7B-3027-439F-A837-C9CB6745FB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4260428"/>
              </p:ext>
            </p:extLst>
          </p:nvPr>
        </p:nvGraphicFramePr>
        <p:xfrm>
          <a:off x="136036" y="5272248"/>
          <a:ext cx="533168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000">
                  <a:extLst>
                    <a:ext uri="{9D8B030D-6E8A-4147-A177-3AD203B41FA5}">
                      <a16:colId xmlns:a16="http://schemas.microsoft.com/office/drawing/2014/main" val="1407480896"/>
                    </a:ext>
                  </a:extLst>
                </a:gridCol>
                <a:gridCol w="1921521">
                  <a:extLst>
                    <a:ext uri="{9D8B030D-6E8A-4147-A177-3AD203B41FA5}">
                      <a16:colId xmlns:a16="http://schemas.microsoft.com/office/drawing/2014/main" val="4178850844"/>
                    </a:ext>
                  </a:extLst>
                </a:gridCol>
                <a:gridCol w="1682163">
                  <a:extLst>
                    <a:ext uri="{9D8B030D-6E8A-4147-A177-3AD203B41FA5}">
                      <a16:colId xmlns:a16="http://schemas.microsoft.com/office/drawing/2014/main" val="10614320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完全一致検索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全文検索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09892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 err="1"/>
                        <a:t>Aggregatable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ja-JP" altLang="en-US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600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Searchable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429625"/>
                  </a:ext>
                </a:extLst>
              </a:tr>
            </a:tbl>
          </a:graphicData>
        </a:graphic>
      </p:graphicFrame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6886239-806F-482D-A00C-07C3DF92121C}"/>
              </a:ext>
            </a:extLst>
          </p:cNvPr>
          <p:cNvSpPr/>
          <p:nvPr/>
        </p:nvSpPr>
        <p:spPr>
          <a:xfrm>
            <a:off x="10375207" y="2999970"/>
            <a:ext cx="699193" cy="795394"/>
          </a:xfrm>
          <a:prstGeom prst="rect">
            <a:avLst/>
          </a:prstGeom>
          <a:noFill/>
          <a:ln w="28575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14" name="コンテンツ プレースホルダー 1">
            <a:extLst>
              <a:ext uri="{FF2B5EF4-FFF2-40B4-BE49-F238E27FC236}">
                <a16:creationId xmlns:a16="http://schemas.microsoft.com/office/drawing/2014/main" id="{1811D3F3-9D95-4880-AB34-FC246381164E}"/>
              </a:ext>
            </a:extLst>
          </p:cNvPr>
          <p:cNvSpPr txBox="1">
            <a:spLocks/>
          </p:cNvSpPr>
          <p:nvPr/>
        </p:nvSpPr>
        <p:spPr>
          <a:xfrm>
            <a:off x="136036" y="4734170"/>
            <a:ext cx="6082660" cy="695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180975" indent="-18097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n"/>
              <a:defRPr kumimoji="1" sz="2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40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8038" indent="-2698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7913" indent="-2730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7788" indent="-2698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ja-JP" altLang="en-US" sz="1800" b="1" dirty="0"/>
              <a:t>フィールドが以下に適しているのかも確認ておく</a:t>
            </a:r>
          </a:p>
        </p:txBody>
      </p:sp>
    </p:spTree>
    <p:extLst>
      <p:ext uri="{BB962C8B-B14F-4D97-AF65-F5344CB8AC3E}">
        <p14:creationId xmlns:p14="http://schemas.microsoft.com/office/powerpoint/2010/main" val="2528808494"/>
      </p:ext>
    </p:extLst>
  </p:cSld>
  <p:clrMapOvr>
    <a:masterClrMapping/>
  </p:clrMapOvr>
</p:sld>
</file>

<file path=ppt/theme/theme1.xml><?xml version="1.0" encoding="utf-8"?>
<a:theme xmlns:a="http://schemas.openxmlformats.org/drawingml/2006/main" name="プレゼンテーション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ユーザー定義 4">
      <a:majorFont>
        <a:latin typeface="Consolas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.potx" id="{67904869-EEFA-46FB-8687-FA1768C93B92}" vid="{59365A16-48C2-4B28-9C8F-4FDFBBA53069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プレゼンテーション1</Template>
  <TotalTime>35173</TotalTime>
  <Words>1934</Words>
  <Application>Microsoft Office PowerPoint</Application>
  <PresentationFormat>ワイド画面</PresentationFormat>
  <Paragraphs>373</Paragraphs>
  <Slides>35</Slides>
  <Notes>29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35</vt:i4>
      </vt:variant>
    </vt:vector>
  </HeadingPairs>
  <TitlesOfParts>
    <vt:vector size="41" baseType="lpstr">
      <vt:lpstr>メイリオ</vt:lpstr>
      <vt:lpstr>游ゴシック</vt:lpstr>
      <vt:lpstr>Arial</vt:lpstr>
      <vt:lpstr>Helvetica</vt:lpstr>
      <vt:lpstr>Wingdings</vt:lpstr>
      <vt:lpstr>プレゼンテーション1</vt:lpstr>
      <vt:lpstr>【研修報告】 Kibana Data and Ops Analyst</vt:lpstr>
      <vt:lpstr>研修概要</vt:lpstr>
      <vt:lpstr>研修内容の目次</vt:lpstr>
      <vt:lpstr>Kibanaの紹介　～Elastic スタック～</vt:lpstr>
      <vt:lpstr>Kibanaの紹介　～データの流れ～</vt:lpstr>
      <vt:lpstr>Kibanaで可視化の簡単な説明</vt:lpstr>
      <vt:lpstr>Index Pattern</vt:lpstr>
      <vt:lpstr>Index Pattern</vt:lpstr>
      <vt:lpstr>Index Pattern</vt:lpstr>
      <vt:lpstr>Discoverインターフェース</vt:lpstr>
      <vt:lpstr>Kibana検索では複数の言語をサポート</vt:lpstr>
      <vt:lpstr>Visualize</vt:lpstr>
      <vt:lpstr>Visualize</vt:lpstr>
      <vt:lpstr>Visualize</vt:lpstr>
      <vt:lpstr>参考：他にも..</vt:lpstr>
      <vt:lpstr>参考：Cumulative Sum Aggregation</vt:lpstr>
      <vt:lpstr>その他のVisualize</vt:lpstr>
      <vt:lpstr>Dashboard</vt:lpstr>
      <vt:lpstr>Dashboard</vt:lpstr>
      <vt:lpstr>Elasticスタックが提供する3つのソリューション</vt:lpstr>
      <vt:lpstr>オブザーバビリティ</vt:lpstr>
      <vt:lpstr>オブザーバビリティ</vt:lpstr>
      <vt:lpstr>研修で使用した観測対象のアーキテクチャ</vt:lpstr>
      <vt:lpstr>Heartbeatでアップタイム分析</vt:lpstr>
      <vt:lpstr>Heartbeatでアップタイム分析</vt:lpstr>
      <vt:lpstr>Metricbeatでインフラ分析</vt:lpstr>
      <vt:lpstr>Metricbeatでインフラ分析</vt:lpstr>
      <vt:lpstr>Filebeatでログの探索</vt:lpstr>
      <vt:lpstr>Filebeatでログの探索</vt:lpstr>
      <vt:lpstr>オブザーバビリティとその課題</vt:lpstr>
      <vt:lpstr>オブザーバビリティのまとめ</vt:lpstr>
      <vt:lpstr>マシンラーニング</vt:lpstr>
      <vt:lpstr>マシンラーニング</vt:lpstr>
      <vt:lpstr>最後に</vt:lpstr>
      <vt:lpstr>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000975 横尾 邦行</dc:creator>
  <cp:lastModifiedBy>003220　天野 水月</cp:lastModifiedBy>
  <cp:revision>924</cp:revision>
  <cp:lastPrinted>2019-09-12T03:07:41Z</cp:lastPrinted>
  <dcterms:created xsi:type="dcterms:W3CDTF">2017-06-27T02:33:48Z</dcterms:created>
  <dcterms:modified xsi:type="dcterms:W3CDTF">2020-09-01T07:49:57Z</dcterms:modified>
</cp:coreProperties>
</file>